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92" autoAdjust="0"/>
    <p:restoredTop sz="94660"/>
  </p:normalViewPr>
  <p:slideViewPr>
    <p:cSldViewPr>
      <p:cViewPr varScale="1">
        <p:scale>
          <a:sx n="80" d="100"/>
          <a:sy n="80" d="100"/>
        </p:scale>
        <p:origin x="-462" y="-90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3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477C63-F58F-4DEE-8F4C-357098663974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12D6035-E05F-4D1E-AC99-0F1CE7A2A4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C7E98-B6D1-468A-BA12-A2F4B60223AD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CC49-33ED-41B3-BDC0-227ACE84445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1A63-0026-468C-A217-C7BE6C6F37B3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3FDE-964E-433F-B887-2F03AF6F78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0042-DDDD-42D2-969A-55C2C6716DB1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E9B7-F081-4888-8EAC-29EB3EBE54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482FB-834D-4455-B384-1DAF0488EAB3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465F5-26F9-4944-86DE-89219C2ED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1BCE-19F1-4E71-8776-BAAC6DFC0AAF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823A7-7F36-44DB-ACE7-6F9EF13F79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919B8-C256-4269-90FD-1256EC8748BE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BD494-251C-42D4-82DD-73E02D2E056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AB8CE-2884-454B-A70E-8D98D6E55F65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91055-CD05-4DE3-AFD9-4D830ECAC2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DBF33-8E1E-44FB-AEC5-CEB198254598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004A6-F0D3-4F1A-BADC-48C76CB9E8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CEB01-DE76-4E46-87F7-D9E388AD5219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1FA3E-65A9-4D95-B51D-9BA9438D84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FDF45-D749-4719-9F0E-4307A00BEBCA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1DBC-63F2-434F-BF3B-C65A75A3FD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F3DA0-B11E-48EE-8F3C-D06E7CF43C3F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0677-AF52-45EC-B535-30B5521527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6B9AA7-4A97-4951-9878-9A30FB26DF3C}" type="datetimeFigureOut">
              <a:rPr lang="ko-KR" altLang="en-US"/>
              <a:pPr>
                <a:defRPr/>
              </a:pPr>
              <a:t>2009-07-22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1EC607-906C-437A-A960-B7606C1F2E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 rot="5400000">
            <a:off x="1143001" y="3429000"/>
            <a:ext cx="6858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j-lt"/>
                <a:ea typeface="+mn-ea"/>
              </a:rPr>
              <a:t>[</a:t>
            </a:r>
            <a:r>
              <a:rPr kumimoji="0" lang="ko-KR" altLang="en-US" sz="1000" b="1" dirty="0">
                <a:latin typeface="+mj-lt"/>
                <a:ea typeface="+mn-ea"/>
              </a:rPr>
              <a:t>비법서 </a:t>
            </a:r>
            <a:r>
              <a:rPr kumimoji="0" lang="en-US" altLang="ko-KR" sz="1000" b="1" dirty="0">
                <a:latin typeface="+mj-lt"/>
                <a:ea typeface="+mn-ea"/>
              </a:rPr>
              <a:t>01] </a:t>
            </a:r>
            <a:r>
              <a:rPr kumimoji="0" lang="ko-KR" altLang="en-US" sz="1000" b="1" dirty="0">
                <a:latin typeface="+mj-lt"/>
                <a:ea typeface="+mn-ea"/>
              </a:rPr>
              <a:t>마술의 기초</a:t>
            </a:r>
            <a:endParaRPr kumimoji="0" lang="en-US" altLang="ko-KR" sz="1000" b="1" dirty="0">
              <a:latin typeface="+mj-lt"/>
              <a:ea typeface="+mn-ea"/>
            </a:endParaRPr>
          </a:p>
        </p:txBody>
      </p:sp>
      <p:sp>
        <p:nvSpPr>
          <p:cNvPr id="5" name="AutoShape 102"/>
          <p:cNvSpPr>
            <a:spLocks noChangeArrowheads="1"/>
          </p:cNvSpPr>
          <p:nvPr/>
        </p:nvSpPr>
        <p:spPr bwMode="auto">
          <a:xfrm>
            <a:off x="142875" y="428625"/>
            <a:ext cx="3571875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j-lt"/>
                <a:ea typeface="+mn-ea"/>
              </a:rPr>
              <a:t>1. </a:t>
            </a:r>
            <a:r>
              <a:rPr kumimoji="0" lang="ko-KR" altLang="en-US" sz="1000" b="1" dirty="0">
                <a:latin typeface="+mj-lt"/>
                <a:ea typeface="+mn-ea"/>
              </a:rPr>
              <a:t>마술의 정의 및 기본 상식</a:t>
            </a:r>
          </a:p>
        </p:txBody>
      </p:sp>
      <p:sp>
        <p:nvSpPr>
          <p:cNvPr id="6" name="AutoShape 72"/>
          <p:cNvSpPr>
            <a:spLocks noChangeArrowheads="1"/>
          </p:cNvSpPr>
          <p:nvPr/>
        </p:nvSpPr>
        <p:spPr bwMode="auto">
          <a:xfrm>
            <a:off x="168275" y="785813"/>
            <a:ext cx="1184275" cy="27305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rgbClr val="CC66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>
                <a:solidFill>
                  <a:srgbClr val="000000"/>
                </a:solidFill>
                <a:latin typeface="+mj-lt"/>
                <a:ea typeface="+mn-ea"/>
              </a:rPr>
              <a:t>마술은 사기다</a:t>
            </a:r>
            <a:r>
              <a:rPr kumimoji="0" lang="en-US" altLang="ko-KR" sz="1000" b="1">
                <a:solidFill>
                  <a:srgbClr val="000000"/>
                </a:solidFill>
                <a:latin typeface="+mj-lt"/>
                <a:ea typeface="+mn-ea"/>
              </a:rPr>
              <a:t>.</a:t>
            </a:r>
          </a:p>
        </p:txBody>
      </p:sp>
      <p:sp>
        <p:nvSpPr>
          <p:cNvPr id="7" name="AutoShape 73"/>
          <p:cNvSpPr>
            <a:spLocks noChangeArrowheads="1"/>
          </p:cNvSpPr>
          <p:nvPr/>
        </p:nvSpPr>
        <p:spPr bwMode="auto">
          <a:xfrm>
            <a:off x="177800" y="1660525"/>
            <a:ext cx="1185863" cy="27146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rgbClr val="CC66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solidFill>
                  <a:srgbClr val="000000"/>
                </a:solidFill>
                <a:latin typeface="+mj-lt"/>
                <a:ea typeface="+mn-ea"/>
              </a:rPr>
              <a:t>마술은 연기다</a:t>
            </a:r>
            <a:r>
              <a:rPr kumimoji="0" lang="en-US" altLang="ko-KR" sz="1000" b="1" dirty="0">
                <a:solidFill>
                  <a:srgbClr val="000000"/>
                </a:solidFill>
                <a:latin typeface="+mj-lt"/>
                <a:ea typeface="+mn-ea"/>
              </a:rPr>
              <a:t>.</a:t>
            </a:r>
          </a:p>
        </p:txBody>
      </p:sp>
      <p:sp>
        <p:nvSpPr>
          <p:cNvPr id="8" name="AutoShape 74"/>
          <p:cNvSpPr>
            <a:spLocks noChangeArrowheads="1"/>
          </p:cNvSpPr>
          <p:nvPr/>
        </p:nvSpPr>
        <p:spPr bwMode="auto">
          <a:xfrm>
            <a:off x="176213" y="2547938"/>
            <a:ext cx="1323975" cy="27305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rgbClr val="CC66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>
                <a:solidFill>
                  <a:srgbClr val="000000"/>
                </a:solidFill>
                <a:latin typeface="+mj-lt"/>
                <a:ea typeface="+mn-ea"/>
              </a:rPr>
              <a:t>마술은 교육이다</a:t>
            </a:r>
            <a:r>
              <a:rPr kumimoji="0" lang="en-US" altLang="ko-KR" sz="1000" b="1">
                <a:solidFill>
                  <a:srgbClr val="000000"/>
                </a:solidFill>
                <a:latin typeface="+mj-lt"/>
                <a:ea typeface="+mn-ea"/>
              </a:rPr>
              <a:t>.</a:t>
            </a:r>
          </a:p>
        </p:txBody>
      </p:sp>
      <p:sp>
        <p:nvSpPr>
          <p:cNvPr id="9" name="AutoShape 75"/>
          <p:cNvSpPr>
            <a:spLocks noChangeArrowheads="1"/>
          </p:cNvSpPr>
          <p:nvPr/>
        </p:nvSpPr>
        <p:spPr bwMode="auto">
          <a:xfrm>
            <a:off x="174625" y="2881313"/>
            <a:ext cx="4254500" cy="442912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CC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solidFill>
                  <a:srgbClr val="000000"/>
                </a:solidFill>
                <a:latin typeface="+mj-lt"/>
                <a:ea typeface="+mn-ea"/>
              </a:rPr>
              <a:t>마술의 가장 큰 장점인 주의집중 효과에 교육적인 내용을 추가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solidFill>
                  <a:srgbClr val="000000"/>
                </a:solidFill>
                <a:latin typeface="+mj-lt"/>
                <a:ea typeface="+mn-ea"/>
              </a:rPr>
              <a:t>학생들이 신기해하고 재미있어하면서 자연스럽게 학습으로 연결</a:t>
            </a:r>
            <a:endParaRPr kumimoji="0" lang="en-US" altLang="ko-KR" sz="1000">
              <a:solidFill>
                <a:srgbClr val="000000"/>
              </a:solidFill>
              <a:latin typeface="+mj-lt"/>
              <a:ea typeface="+mn-ea"/>
            </a:endParaRPr>
          </a:p>
        </p:txBody>
      </p:sp>
      <p:sp>
        <p:nvSpPr>
          <p:cNvPr id="10" name="AutoShape 76"/>
          <p:cNvSpPr>
            <a:spLocks noChangeArrowheads="1"/>
          </p:cNvSpPr>
          <p:nvPr/>
        </p:nvSpPr>
        <p:spPr bwMode="auto">
          <a:xfrm>
            <a:off x="174625" y="1997075"/>
            <a:ext cx="4244975" cy="612775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CC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solidFill>
                  <a:srgbClr val="000000"/>
                </a:solidFill>
                <a:latin typeface="+mj-lt"/>
                <a:ea typeface="+mn-ea"/>
              </a:rPr>
              <a:t>마술은 끊임없는 연습을 통해서 만들어낸 기예에 가까운 연기</a:t>
            </a:r>
            <a:r>
              <a:rPr kumimoji="0" lang="en-US" altLang="ko-KR" sz="1000">
                <a:solidFill>
                  <a:srgbClr val="000000"/>
                </a:solidFill>
                <a:latin typeface="+mj-lt"/>
                <a:ea typeface="+mn-ea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solidFill>
                  <a:srgbClr val="000000"/>
                </a:solidFill>
                <a:latin typeface="+mj-lt"/>
                <a:ea typeface="+mn-ea"/>
              </a:rPr>
              <a:t>똑같은 마술이라도 어떻게 연기하느냐에 따라서 그 효과는 크게 달라짐</a:t>
            </a:r>
            <a:r>
              <a:rPr kumimoji="0" lang="en-US" altLang="ko-KR" sz="1000" b="1">
                <a:solidFill>
                  <a:srgbClr val="000000"/>
                </a:solidFill>
                <a:latin typeface="+mj-lt"/>
                <a:ea typeface="+mn-ea"/>
              </a:rPr>
              <a:t> </a:t>
            </a:r>
          </a:p>
        </p:txBody>
      </p:sp>
      <p:sp>
        <p:nvSpPr>
          <p:cNvPr id="11" name="AutoShape 77"/>
          <p:cNvSpPr>
            <a:spLocks noChangeArrowheads="1"/>
          </p:cNvSpPr>
          <p:nvPr/>
        </p:nvSpPr>
        <p:spPr bwMode="auto">
          <a:xfrm>
            <a:off x="184150" y="1098550"/>
            <a:ext cx="4244975" cy="442913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CC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j-lt"/>
                <a:ea typeface="+mn-ea"/>
              </a:rPr>
              <a:t>마술은 사람을 사귀는 기술의 약자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j-lt"/>
                <a:ea typeface="+mn-ea"/>
              </a:rPr>
              <a:t>누구를 만나도 쉽게 친해지고 쉽게 사귈 수 있는 나만의 기술</a:t>
            </a:r>
            <a:r>
              <a:rPr kumimoji="0" lang="en-US" altLang="ko-KR" sz="1000" dirty="0">
                <a:solidFill>
                  <a:srgbClr val="000000"/>
                </a:solidFill>
                <a:latin typeface="+mj-lt"/>
                <a:ea typeface="+mn-ea"/>
              </a:rPr>
              <a:t> </a:t>
            </a:r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>
            <a:off x="166688" y="3497263"/>
            <a:ext cx="2862262" cy="271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j-lt"/>
                <a:ea typeface="+mn-ea"/>
              </a:rPr>
              <a:t>2. </a:t>
            </a:r>
            <a:r>
              <a:rPr kumimoji="0" lang="ko-KR" altLang="en-US" sz="1000" b="1">
                <a:latin typeface="+mj-lt"/>
                <a:ea typeface="+mn-ea"/>
              </a:rPr>
              <a:t>마술의 법칙 숙지</a:t>
            </a: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157163" y="3856038"/>
            <a:ext cx="4414837" cy="278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1. </a:t>
            </a:r>
            <a:r>
              <a:rPr kumimoji="0" lang="ko-KR" altLang="en-US" sz="1000" dirty="0">
                <a:latin typeface="+mj-lt"/>
                <a:ea typeface="+mn-ea"/>
              </a:rPr>
              <a:t>결코 매직이 어떻게 이루어지는지 말하지 말라</a:t>
            </a:r>
            <a:r>
              <a:rPr kumimoji="0" lang="en-US" altLang="ko-KR" sz="1000" dirty="0">
                <a:latin typeface="+mj-lt"/>
                <a:ea typeface="+mn-ea"/>
              </a:rPr>
              <a:t>!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2. </a:t>
            </a:r>
            <a:r>
              <a:rPr kumimoji="0" lang="ko-KR" altLang="en-US" sz="1000" dirty="0">
                <a:latin typeface="+mj-lt"/>
                <a:ea typeface="+mn-ea"/>
              </a:rPr>
              <a:t>결코 매직을 반복하지 말라</a:t>
            </a:r>
            <a:r>
              <a:rPr kumimoji="0" lang="en-US" altLang="ko-KR" sz="1000" dirty="0">
                <a:latin typeface="+mj-lt"/>
                <a:ea typeface="+mn-ea"/>
              </a:rPr>
              <a:t>!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3. </a:t>
            </a:r>
            <a:r>
              <a:rPr kumimoji="0" lang="ko-KR" altLang="en-US" sz="1000" dirty="0">
                <a:latin typeface="+mj-lt"/>
                <a:ea typeface="+mn-ea"/>
              </a:rPr>
              <a:t>항상 관중에게 매직을 보여주기 전에 너의 매직을 개인적으로 먼저 연습하라</a:t>
            </a:r>
            <a:r>
              <a:rPr kumimoji="0" lang="en-US" altLang="ko-KR" sz="1000" dirty="0">
                <a:latin typeface="+mj-lt"/>
                <a:ea typeface="+mn-ea"/>
              </a:rPr>
              <a:t>!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4. </a:t>
            </a:r>
            <a:r>
              <a:rPr kumimoji="0" lang="ko-KR" altLang="en-US" sz="1000" dirty="0">
                <a:latin typeface="+mj-lt"/>
                <a:ea typeface="+mn-ea"/>
              </a:rPr>
              <a:t>청결하고 깨끗 하라</a:t>
            </a:r>
            <a:r>
              <a:rPr kumimoji="0" lang="en-US" altLang="ko-KR" sz="1000" dirty="0">
                <a:latin typeface="+mj-lt"/>
                <a:ea typeface="+mn-ea"/>
              </a:rPr>
              <a:t>! (</a:t>
            </a:r>
            <a:r>
              <a:rPr kumimoji="0" lang="ko-KR" altLang="en-US" sz="1000" dirty="0">
                <a:latin typeface="+mj-lt"/>
                <a:ea typeface="+mn-ea"/>
              </a:rPr>
              <a:t>매직도구와 마음가짐</a:t>
            </a:r>
            <a:r>
              <a:rPr kumimoji="0" lang="en-US" altLang="ko-KR" sz="1000" dirty="0">
                <a:latin typeface="+mj-lt"/>
                <a:ea typeface="+mn-ea"/>
              </a:rPr>
              <a:t>)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5. </a:t>
            </a:r>
            <a:r>
              <a:rPr kumimoji="0" lang="ko-KR" altLang="en-US" sz="1000" dirty="0">
                <a:latin typeface="+mj-lt"/>
                <a:ea typeface="+mn-ea"/>
              </a:rPr>
              <a:t>무대공포증을 갖지 않도록 노력하라</a:t>
            </a:r>
            <a:r>
              <a:rPr kumimoji="0" lang="en-US" altLang="ko-KR" sz="1000" dirty="0">
                <a:latin typeface="+mj-lt"/>
                <a:ea typeface="+mn-ea"/>
              </a:rPr>
              <a:t>!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latin typeface="+mj-lt"/>
                <a:ea typeface="+mn-ea"/>
              </a:rPr>
              <a:t>    가장 좋은 방법은 </a:t>
            </a:r>
            <a:r>
              <a:rPr kumimoji="0" lang="ko-KR" altLang="en-US" sz="1000" dirty="0" err="1">
                <a:latin typeface="+mj-lt"/>
                <a:ea typeface="+mn-ea"/>
              </a:rPr>
              <a:t>너가</a:t>
            </a:r>
            <a:r>
              <a:rPr kumimoji="0" lang="ko-KR" altLang="en-US" sz="1000" dirty="0">
                <a:latin typeface="+mj-lt"/>
                <a:ea typeface="+mn-ea"/>
              </a:rPr>
              <a:t> 그 매직을 완벽하게 할 수 있다고 믿을 때까지 연습하라</a:t>
            </a:r>
            <a:r>
              <a:rPr kumimoji="0" lang="en-US" altLang="ko-KR" sz="1000" dirty="0">
                <a:latin typeface="+mj-lt"/>
                <a:ea typeface="+mn-ea"/>
              </a:rPr>
              <a:t>.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en-US" sz="1000" dirty="0">
                <a:latin typeface="+mj-lt"/>
                <a:ea typeface="+mn-ea"/>
              </a:rPr>
              <a:t>6. </a:t>
            </a:r>
            <a:r>
              <a:rPr kumimoji="0" lang="en-US" altLang="en-US" sz="1000" dirty="0" err="1">
                <a:latin typeface="+mj-lt"/>
                <a:ea typeface="+mn-ea"/>
              </a:rPr>
              <a:t>매직과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매지션에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관련된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모든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것을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읽어라</a:t>
            </a:r>
            <a:r>
              <a:rPr kumimoji="0" lang="en-US" altLang="en-US" sz="1000" dirty="0">
                <a:latin typeface="+mj-lt"/>
                <a:ea typeface="+mn-ea"/>
              </a:rPr>
              <a:t>!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en-US" sz="1000" dirty="0">
                <a:latin typeface="+mj-lt"/>
                <a:ea typeface="+mn-ea"/>
              </a:rPr>
              <a:t>7. </a:t>
            </a:r>
            <a:r>
              <a:rPr kumimoji="0" lang="en-US" altLang="en-US" sz="1000" dirty="0" err="1">
                <a:latin typeface="+mj-lt"/>
                <a:ea typeface="+mn-ea"/>
              </a:rPr>
              <a:t>너의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공연을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즐겨라</a:t>
            </a:r>
            <a:r>
              <a:rPr kumimoji="0" lang="en-US" altLang="en-US" sz="1000" dirty="0">
                <a:latin typeface="+mj-lt"/>
                <a:ea typeface="+mn-ea"/>
              </a:rPr>
              <a:t>! </a:t>
            </a:r>
            <a:r>
              <a:rPr kumimoji="0" lang="en-US" altLang="en-US" sz="1000" dirty="0" err="1">
                <a:latin typeface="+mj-lt"/>
                <a:ea typeface="+mn-ea"/>
              </a:rPr>
              <a:t>다른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매지션의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공연을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많이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보라</a:t>
            </a:r>
            <a:r>
              <a:rPr kumimoji="0" lang="en-US" altLang="en-US" sz="1000" dirty="0">
                <a:latin typeface="+mj-lt"/>
                <a:ea typeface="+mn-ea"/>
              </a:rPr>
              <a:t>!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en-US" sz="1000" dirty="0">
                <a:latin typeface="+mj-lt"/>
                <a:ea typeface="+mn-ea"/>
              </a:rPr>
              <a:t>8. </a:t>
            </a:r>
            <a:r>
              <a:rPr kumimoji="0" lang="en-US" altLang="en-US" sz="1000" dirty="0" err="1">
                <a:latin typeface="+mj-lt"/>
                <a:ea typeface="+mn-ea"/>
              </a:rPr>
              <a:t>네가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진짜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매지션임을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믿어라</a:t>
            </a:r>
            <a:r>
              <a:rPr kumimoji="0" lang="en-US" altLang="en-US" sz="1000" dirty="0">
                <a:latin typeface="+mj-lt"/>
                <a:ea typeface="+mn-ea"/>
              </a:rPr>
              <a:t>! </a:t>
            </a:r>
          </a:p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en-US" sz="1000" dirty="0">
                <a:latin typeface="+mj-lt"/>
                <a:ea typeface="+mn-ea"/>
              </a:rPr>
              <a:t>    </a:t>
            </a:r>
            <a:r>
              <a:rPr kumimoji="0" lang="en-US" altLang="en-US" sz="1000" dirty="0" err="1">
                <a:latin typeface="+mj-lt"/>
                <a:ea typeface="+mn-ea"/>
              </a:rPr>
              <a:t>좋은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매지션이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되기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위해서는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네가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좋은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연기자가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되어야만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하며</a:t>
            </a:r>
            <a:r>
              <a:rPr kumimoji="0" lang="en-US" altLang="en-US" sz="1000" dirty="0">
                <a:latin typeface="+mj-lt"/>
                <a:ea typeface="+mn-ea"/>
              </a:rPr>
              <a:t>, </a:t>
            </a:r>
            <a:r>
              <a:rPr kumimoji="0" lang="en-US" altLang="en-US" sz="1000" dirty="0" err="1">
                <a:latin typeface="+mj-lt"/>
                <a:ea typeface="+mn-ea"/>
              </a:rPr>
              <a:t>네가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공연하고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있는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것을</a:t>
            </a:r>
            <a:r>
              <a:rPr kumimoji="0" lang="en-US" altLang="en-US" sz="1000" dirty="0">
                <a:latin typeface="+mj-lt"/>
                <a:ea typeface="+mn-ea"/>
              </a:rPr>
              <a:t> </a:t>
            </a:r>
            <a:r>
              <a:rPr kumimoji="0" lang="en-US" altLang="en-US" sz="1000" dirty="0" err="1">
                <a:latin typeface="+mj-lt"/>
                <a:ea typeface="+mn-ea"/>
              </a:rPr>
              <a:t>믿어라</a:t>
            </a:r>
            <a:r>
              <a:rPr kumimoji="0" lang="en-US" altLang="en-US" sz="1000" dirty="0">
                <a:latin typeface="+mj-lt"/>
                <a:ea typeface="+mn-ea"/>
              </a:rPr>
              <a:t>!  </a:t>
            </a:r>
            <a:r>
              <a:rPr kumimoji="0" lang="en-US" altLang="ko-KR" sz="1000" dirty="0">
                <a:latin typeface="+mj-lt"/>
                <a:ea typeface="+mn-ea"/>
              </a:rPr>
              <a:t> </a:t>
            </a:r>
            <a:endParaRPr kumimoji="0" lang="ko-KR" altLang="en-US" sz="1000" dirty="0">
              <a:latin typeface="+mj-lt"/>
              <a:ea typeface="+mn-ea"/>
            </a:endParaRPr>
          </a:p>
        </p:txBody>
      </p:sp>
      <p:sp>
        <p:nvSpPr>
          <p:cNvPr id="14" name="AutoShape 33"/>
          <p:cNvSpPr>
            <a:spLocks noChangeArrowheads="1"/>
          </p:cNvSpPr>
          <p:nvPr/>
        </p:nvSpPr>
        <p:spPr bwMode="auto">
          <a:xfrm>
            <a:off x="4633913" y="428625"/>
            <a:ext cx="286226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>
                <a:latin typeface="+mj-lt"/>
                <a:ea typeface="+mn-ea"/>
              </a:rPr>
              <a:t>3. </a:t>
            </a:r>
            <a:r>
              <a:rPr kumimoji="0" lang="ko-KR" altLang="en-US" sz="1100" b="1">
                <a:latin typeface="+mj-lt"/>
                <a:ea typeface="+mn-ea"/>
              </a:rPr>
              <a:t>볼을 이용한 기초 마술 </a:t>
            </a: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4719638" y="78581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4719638" y="106521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4719638" y="1346200"/>
            <a:ext cx="413385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>
            <a:off x="4719638" y="1633538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711700" y="800100"/>
            <a:ext cx="3465513" cy="261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1. </a:t>
            </a:r>
            <a:r>
              <a:rPr kumimoji="0" lang="ko-KR" altLang="en-US" sz="1100">
                <a:latin typeface="+mj-lt"/>
                <a:ea typeface="+mn-ea"/>
              </a:rPr>
              <a:t>상대방이 잘 보이도록 왼손에 볼을 잡는다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711700" y="1060450"/>
            <a:ext cx="4100513" cy="261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2. </a:t>
            </a:r>
            <a:r>
              <a:rPr kumimoji="0" lang="ko-KR" altLang="en-US" sz="1100">
                <a:latin typeface="+mj-lt"/>
                <a:ea typeface="+mn-ea"/>
              </a:rPr>
              <a:t>이 때</a:t>
            </a:r>
            <a:r>
              <a:rPr kumimoji="0" lang="en-US" altLang="ko-KR" sz="1100">
                <a:latin typeface="+mj-lt"/>
                <a:ea typeface="+mn-ea"/>
              </a:rPr>
              <a:t>, </a:t>
            </a:r>
            <a:r>
              <a:rPr kumimoji="0" lang="ko-KR" altLang="en-US" sz="1100">
                <a:latin typeface="+mj-lt"/>
                <a:ea typeface="+mn-ea"/>
              </a:rPr>
              <a:t>내가 보는 방향에서는 손바닥이 보이게 된다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4719638" y="1354138"/>
            <a:ext cx="2922587" cy="2619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3. </a:t>
            </a:r>
            <a:r>
              <a:rPr kumimoji="0" lang="ko-KR" altLang="ko-KR" sz="1100">
                <a:latin typeface="+mj-lt"/>
                <a:ea typeface="+mn-ea"/>
              </a:rPr>
              <a:t>오른손으로 볼을 잡을 준비를 한다.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11700" y="1630363"/>
            <a:ext cx="3408363" cy="2619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4. </a:t>
            </a:r>
            <a:r>
              <a:rPr kumimoji="0" lang="ko-KR" altLang="ko-KR" sz="1100">
                <a:latin typeface="+mj-lt"/>
                <a:ea typeface="+mn-ea"/>
              </a:rPr>
              <a:t>오른손을 앞으로 구부려서</a:t>
            </a:r>
            <a:r>
              <a:rPr kumimoji="0" lang="ko-KR" altLang="en-US" sz="1100">
                <a:latin typeface="+mj-lt"/>
                <a:ea typeface="+mn-ea"/>
              </a:rPr>
              <a:t> </a:t>
            </a:r>
            <a:r>
              <a:rPr kumimoji="0" lang="ko-KR" altLang="ko-KR" sz="1100">
                <a:latin typeface="+mj-lt"/>
                <a:ea typeface="+mn-ea"/>
              </a:rPr>
              <a:t>볼을 가려준다.</a:t>
            </a:r>
          </a:p>
        </p:txBody>
      </p:sp>
      <p:sp>
        <p:nvSpPr>
          <p:cNvPr id="23" name="AutoShape 25"/>
          <p:cNvSpPr>
            <a:spLocks noChangeArrowheads="1"/>
          </p:cNvSpPr>
          <p:nvPr/>
        </p:nvSpPr>
        <p:spPr bwMode="auto">
          <a:xfrm>
            <a:off x="4719638" y="192246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4" name="AutoShape 26"/>
          <p:cNvSpPr>
            <a:spLocks noChangeArrowheads="1"/>
          </p:cNvSpPr>
          <p:nvPr/>
        </p:nvSpPr>
        <p:spPr bwMode="auto">
          <a:xfrm>
            <a:off x="4724400" y="2211388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5" name="AutoShape 27"/>
          <p:cNvSpPr>
            <a:spLocks noChangeArrowheads="1"/>
          </p:cNvSpPr>
          <p:nvPr/>
        </p:nvSpPr>
        <p:spPr bwMode="auto">
          <a:xfrm>
            <a:off x="4719638" y="2497138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6" name="AutoShape 28"/>
          <p:cNvSpPr>
            <a:spLocks noChangeArrowheads="1"/>
          </p:cNvSpPr>
          <p:nvPr/>
        </p:nvSpPr>
        <p:spPr bwMode="auto">
          <a:xfrm>
            <a:off x="4719638" y="278606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4710113" y="1914525"/>
            <a:ext cx="3960812" cy="261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5. </a:t>
            </a:r>
            <a:r>
              <a:rPr kumimoji="0" lang="ko-KR" altLang="ko-KR" sz="1100">
                <a:latin typeface="+mj-lt"/>
                <a:ea typeface="+mn-ea"/>
              </a:rPr>
              <a:t>왼손으로 잡고 있던 볼을 손바닥 안으로 떨어뜨린다.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4714875" y="2220913"/>
            <a:ext cx="3582988" cy="2619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6. </a:t>
            </a:r>
            <a:r>
              <a:rPr kumimoji="0" lang="ko-KR" altLang="ko-KR" sz="1100">
                <a:latin typeface="+mj-lt"/>
                <a:ea typeface="+mn-ea"/>
              </a:rPr>
              <a:t>오른손으로는 볼을 잡은 것처럼 </a:t>
            </a:r>
            <a:r>
              <a:rPr kumimoji="0" lang="ko-KR" altLang="en-US" sz="1100">
                <a:latin typeface="+mj-lt"/>
                <a:ea typeface="+mn-ea"/>
              </a:rPr>
              <a:t>연</a:t>
            </a:r>
            <a:r>
              <a:rPr kumimoji="0" lang="ko-KR" altLang="ko-KR" sz="1100">
                <a:latin typeface="+mj-lt"/>
                <a:ea typeface="+mn-ea"/>
              </a:rPr>
              <a:t>기를 해준다.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719638" y="2511425"/>
            <a:ext cx="2760662" cy="261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7. </a:t>
            </a:r>
            <a:r>
              <a:rPr kumimoji="0" lang="ko-KR" altLang="en-US" sz="1100">
                <a:latin typeface="+mj-lt"/>
                <a:ea typeface="+mn-ea"/>
              </a:rPr>
              <a:t>볼은 왼손에 가볍게 쥐고 있는다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719638" y="2768600"/>
            <a:ext cx="3422650" cy="261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8. </a:t>
            </a:r>
            <a:r>
              <a:rPr kumimoji="0" lang="ko-KR" altLang="ko-KR" sz="1100">
                <a:latin typeface="+mj-lt"/>
                <a:ea typeface="+mn-ea"/>
              </a:rPr>
              <a:t>아무것도 없는 것처럼 왼손을</a:t>
            </a:r>
            <a:r>
              <a:rPr kumimoji="0" lang="ko-KR" altLang="en-US" sz="1100">
                <a:latin typeface="+mj-lt"/>
                <a:ea typeface="+mn-ea"/>
              </a:rPr>
              <a:t> </a:t>
            </a:r>
            <a:r>
              <a:rPr kumimoji="0" lang="ko-KR" altLang="ko-KR" sz="1100">
                <a:latin typeface="+mj-lt"/>
                <a:ea typeface="+mn-ea"/>
              </a:rPr>
              <a:t>자연스럽게 </a:t>
            </a:r>
            <a:r>
              <a:rPr kumimoji="0" lang="ko-KR" altLang="en-US" sz="1100">
                <a:latin typeface="+mj-lt"/>
                <a:ea typeface="+mn-ea"/>
              </a:rPr>
              <a:t>편다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  <a:endParaRPr kumimoji="0" lang="ko-KR" altLang="ko-KR" sz="1100">
              <a:latin typeface="+mj-lt"/>
              <a:ea typeface="+mn-ea"/>
            </a:endParaRPr>
          </a:p>
        </p:txBody>
      </p:sp>
      <p:sp>
        <p:nvSpPr>
          <p:cNvPr id="31" name="AutoShape 26"/>
          <p:cNvSpPr>
            <a:spLocks noChangeArrowheads="1"/>
          </p:cNvSpPr>
          <p:nvPr/>
        </p:nvSpPr>
        <p:spPr bwMode="auto">
          <a:xfrm>
            <a:off x="4711700" y="3368675"/>
            <a:ext cx="413385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>
              <a:latin typeface="+mj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10. </a:t>
            </a:r>
            <a:r>
              <a:rPr kumimoji="0" lang="ko-KR" altLang="en-US" sz="1100">
                <a:latin typeface="+mj-lt"/>
                <a:ea typeface="+mn-ea"/>
              </a:rPr>
              <a:t>왼손을 오른손의 손등 뒤로 보낸다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>
              <a:latin typeface="+mj-lt"/>
              <a:ea typeface="+mn-ea"/>
            </a:endParaRPr>
          </a:p>
        </p:txBody>
      </p:sp>
      <p:sp>
        <p:nvSpPr>
          <p:cNvPr id="32" name="AutoShape 28"/>
          <p:cNvSpPr>
            <a:spLocks noChangeArrowheads="1"/>
          </p:cNvSpPr>
          <p:nvPr/>
        </p:nvSpPr>
        <p:spPr bwMode="auto">
          <a:xfrm>
            <a:off x="4711700" y="365601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11. </a:t>
            </a:r>
            <a:r>
              <a:rPr kumimoji="0" lang="ko-KR" altLang="en-US" sz="1100">
                <a:latin typeface="+mj-lt"/>
                <a:ea typeface="+mn-ea"/>
              </a:rPr>
              <a:t>공이 손을 통과해서 손등으로 나오는 것처럼 한다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  <a:endParaRPr kumimoji="0" lang="ko-KR" altLang="en-US" sz="1100">
              <a:latin typeface="+mj-lt"/>
              <a:ea typeface="+mn-ea"/>
            </a:endParaRPr>
          </a:p>
        </p:txBody>
      </p:sp>
      <p:sp>
        <p:nvSpPr>
          <p:cNvPr id="33" name="AutoShape 26"/>
          <p:cNvSpPr>
            <a:spLocks noChangeArrowheads="1"/>
          </p:cNvSpPr>
          <p:nvPr/>
        </p:nvSpPr>
        <p:spPr bwMode="auto">
          <a:xfrm>
            <a:off x="4711700" y="3081338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9. </a:t>
            </a:r>
            <a:r>
              <a:rPr kumimoji="0" lang="ko-KR" altLang="en-US" sz="1100">
                <a:latin typeface="+mj-lt"/>
                <a:ea typeface="+mn-ea"/>
              </a:rPr>
              <a:t>오른손을 펴면 공이 사라진 것처럼 보인다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4711700" y="3954463"/>
            <a:ext cx="41338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>
                <a:latin typeface="+mj-lt"/>
                <a:ea typeface="+mn-ea"/>
              </a:rPr>
              <a:t>12. </a:t>
            </a:r>
            <a:r>
              <a:rPr kumimoji="0" lang="ko-KR" altLang="en-US" sz="1100">
                <a:latin typeface="+mj-lt"/>
                <a:ea typeface="+mn-ea"/>
              </a:rPr>
              <a:t>볼을 보여주며 확인한다</a:t>
            </a:r>
            <a:r>
              <a:rPr kumimoji="0" lang="en-US" altLang="ko-KR" sz="1100">
                <a:latin typeface="+mj-lt"/>
                <a:ea typeface="+mn-ea"/>
              </a:rPr>
              <a:t>.</a:t>
            </a:r>
            <a:endParaRPr kumimoji="0" lang="ko-KR" altLang="en-US" sz="1100" b="1">
              <a:solidFill>
                <a:srgbClr val="FF00FF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9"/>
          <p:cNvSpPr>
            <a:spLocks noChangeArrowheads="1"/>
          </p:cNvSpPr>
          <p:nvPr/>
        </p:nvSpPr>
        <p:spPr bwMode="auto">
          <a:xfrm>
            <a:off x="14287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3. </a:t>
            </a:r>
            <a:r>
              <a:rPr lang="ko-KR" altLang="en-US" sz="1000" b="1">
                <a:latin typeface="+mn-ea"/>
                <a:ea typeface="+mn-ea"/>
              </a:rPr>
              <a:t>체인지 카드 마술</a:t>
            </a:r>
            <a:endParaRPr lang="en-US" altLang="ko-KR" sz="1000" b="1">
              <a:latin typeface="+mn-ea"/>
              <a:ea typeface="+mn-ea"/>
            </a:endParaRPr>
          </a:p>
        </p:txBody>
      </p:sp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222250" y="874713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222250" y="1154113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" name="AutoShape 19"/>
          <p:cNvSpPr>
            <a:spLocks noChangeArrowheads="1"/>
          </p:cNvSpPr>
          <p:nvPr/>
        </p:nvSpPr>
        <p:spPr bwMode="auto">
          <a:xfrm>
            <a:off x="222250" y="1435100"/>
            <a:ext cx="413543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222250" y="1722438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auto">
          <a:xfrm>
            <a:off x="222250" y="2011363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227013" y="2300288"/>
            <a:ext cx="41354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222250" y="2586038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222250" y="2874963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258763" y="869950"/>
            <a:ext cx="3589337" cy="2476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오른손 안에 있는 조커카드를 보여준다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250825" y="1143000"/>
            <a:ext cx="34163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왼손으로 맨 아래에 있는 조커카드를 보여준다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250825" y="1428750"/>
            <a:ext cx="32972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왼손으로 빼낸 조커 카드는 바닥에 내려놓는다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250825" y="1714500"/>
            <a:ext cx="40354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오른손을 숙여서 두 번째 조커카드도 바닥에 내려놓는다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</a:p>
        </p:txBody>
      </p:sp>
      <p:sp>
        <p:nvSpPr>
          <p:cNvPr id="15" name="Text Box 60"/>
          <p:cNvSpPr txBox="1">
            <a:spLocks noChangeArrowheads="1"/>
          </p:cNvSpPr>
          <p:nvPr/>
        </p:nvSpPr>
        <p:spPr bwMode="auto">
          <a:xfrm>
            <a:off x="250825" y="2000250"/>
            <a:ext cx="38925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lang="ko-KR" altLang="en-US" sz="1000" dirty="0">
                <a:latin typeface="+mn-ea"/>
                <a:ea typeface="+mn-ea"/>
              </a:rPr>
              <a:t>오른손을 숙여서 세 번째 조커카드도 바닥에 내려놓는다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6" name="Text Box 61"/>
          <p:cNvSpPr txBox="1">
            <a:spLocks noChangeArrowheads="1"/>
          </p:cNvSpPr>
          <p:nvPr/>
        </p:nvSpPr>
        <p:spPr bwMode="auto">
          <a:xfrm>
            <a:off x="250825" y="2286000"/>
            <a:ext cx="34734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lang="ko-KR" altLang="en-US" sz="1000" dirty="0">
                <a:latin typeface="+mn-ea"/>
                <a:ea typeface="+mn-ea"/>
              </a:rPr>
              <a:t>네 번째 조커카드로 처음 조커카드부터 겹쳐서 잡는다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250825" y="2581275"/>
            <a:ext cx="38862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lang="ko-KR" altLang="en-US" sz="1000" dirty="0">
                <a:latin typeface="+mn-ea"/>
                <a:ea typeface="+mn-ea"/>
              </a:rPr>
              <a:t>카드를 뒤집으면 </a:t>
            </a:r>
            <a:r>
              <a:rPr lang="en-US" altLang="ko-KR" sz="1000" dirty="0">
                <a:latin typeface="+mn-ea"/>
                <a:ea typeface="+mn-ea"/>
              </a:rPr>
              <a:t>Ace </a:t>
            </a:r>
            <a:r>
              <a:rPr lang="ko-KR" altLang="en-US" sz="1000" dirty="0">
                <a:latin typeface="+mn-ea"/>
                <a:ea typeface="+mn-ea"/>
              </a:rPr>
              <a:t>카드로 바뀌어 있다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8" name="Text Box 63"/>
          <p:cNvSpPr txBox="1">
            <a:spLocks noChangeArrowheads="1"/>
          </p:cNvSpPr>
          <p:nvPr/>
        </p:nvSpPr>
        <p:spPr bwMode="auto">
          <a:xfrm>
            <a:off x="250825" y="2857500"/>
            <a:ext cx="43926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lang="ko-KR" altLang="en-US" sz="1000" dirty="0">
                <a:latin typeface="+mn-ea"/>
                <a:ea typeface="+mn-ea"/>
              </a:rPr>
              <a:t>오른손으로 맨 위의 카드를 빼내면 두 번째 카드도 </a:t>
            </a:r>
            <a:r>
              <a:rPr lang="en-US" altLang="ko-KR" sz="1000" dirty="0">
                <a:latin typeface="+mn-ea"/>
                <a:ea typeface="+mn-ea"/>
              </a:rPr>
              <a:t>Ace</a:t>
            </a:r>
            <a:r>
              <a:rPr lang="ko-KR" altLang="en-US" sz="1000" dirty="0">
                <a:latin typeface="+mn-ea"/>
                <a:ea typeface="+mn-ea"/>
              </a:rPr>
              <a:t>로 바뀌어 있다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auto">
          <a:xfrm>
            <a:off x="222250" y="3157538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227013" y="3446463"/>
            <a:ext cx="41354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222250" y="3732213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222250" y="4021138"/>
            <a:ext cx="41354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250825" y="3143250"/>
            <a:ext cx="41783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lang="ko-KR" altLang="en-US" sz="1000" dirty="0">
                <a:latin typeface="+mn-ea"/>
                <a:ea typeface="+mn-ea"/>
              </a:rPr>
              <a:t>왼손의 엄지로 카드를 살짝 밀어서 다른 </a:t>
            </a:r>
            <a:r>
              <a:rPr lang="en-US" altLang="ko-KR" sz="1000" dirty="0">
                <a:latin typeface="+mn-ea"/>
                <a:ea typeface="+mn-ea"/>
              </a:rPr>
              <a:t>Ace </a:t>
            </a:r>
            <a:r>
              <a:rPr lang="ko-KR" altLang="en-US" sz="1000" dirty="0">
                <a:latin typeface="+mn-ea"/>
                <a:ea typeface="+mn-ea"/>
              </a:rPr>
              <a:t>카드를 보여준다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4" name="Text Box 61"/>
          <p:cNvSpPr txBox="1">
            <a:spLocks noChangeArrowheads="1"/>
          </p:cNvSpPr>
          <p:nvPr/>
        </p:nvSpPr>
        <p:spPr bwMode="auto">
          <a:xfrm>
            <a:off x="250825" y="3468688"/>
            <a:ext cx="42497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lang="ko-KR" altLang="en-US" sz="1000" dirty="0">
                <a:latin typeface="+mn-ea"/>
                <a:ea typeface="+mn-ea"/>
              </a:rPr>
              <a:t>처음에 가져온 카드는 왼손에 남아있는 카드의 맨 아래에 넣는다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5" name="Text Box 62"/>
          <p:cNvSpPr txBox="1">
            <a:spLocks noChangeArrowheads="1"/>
          </p:cNvSpPr>
          <p:nvPr/>
        </p:nvSpPr>
        <p:spPr bwMode="auto">
          <a:xfrm>
            <a:off x="250825" y="3714750"/>
            <a:ext cx="43211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lang="ko-KR" altLang="en-US" sz="1000" dirty="0">
                <a:latin typeface="+mn-ea"/>
                <a:ea typeface="+mn-ea"/>
              </a:rPr>
              <a:t>카드가 모두 </a:t>
            </a:r>
            <a:r>
              <a:rPr lang="en-US" altLang="ko-KR" sz="1000" dirty="0">
                <a:latin typeface="+mn-ea"/>
                <a:ea typeface="+mn-ea"/>
              </a:rPr>
              <a:t>Ace </a:t>
            </a:r>
            <a:r>
              <a:rPr lang="ko-KR" altLang="en-US" sz="1000" dirty="0">
                <a:latin typeface="+mn-ea"/>
                <a:ea typeface="+mn-ea"/>
              </a:rPr>
              <a:t>카드로 바뀌었다는 것을 확인시킨 후</a:t>
            </a:r>
            <a:r>
              <a:rPr lang="en-US" altLang="ko-KR" sz="1000" dirty="0">
                <a:latin typeface="+mn-ea"/>
                <a:ea typeface="+mn-ea"/>
              </a:rPr>
              <a:t>, </a:t>
            </a:r>
            <a:r>
              <a:rPr lang="ko-KR" altLang="en-US" sz="1000" dirty="0">
                <a:latin typeface="+mn-ea"/>
                <a:ea typeface="+mn-ea"/>
              </a:rPr>
              <a:t>뒤집는다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252413" y="4000500"/>
            <a:ext cx="35909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lang="ko-KR" altLang="en-US" sz="1000" dirty="0">
                <a:latin typeface="+mn-ea"/>
                <a:ea typeface="+mn-ea"/>
              </a:rPr>
              <a:t>카드를 뒤집어 보면 어느 새 조커카드로 바뀌어있다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7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 dirty="0">
                <a:latin typeface="+mn-ea"/>
                <a:ea typeface="+mn-ea"/>
              </a:rPr>
              <a:t>[</a:t>
            </a:r>
            <a:r>
              <a:rPr lang="ko-KR" altLang="en-US" sz="1000" b="1" dirty="0">
                <a:latin typeface="+mn-ea"/>
                <a:ea typeface="+mn-ea"/>
              </a:rPr>
              <a:t>비법서 </a:t>
            </a:r>
            <a:r>
              <a:rPr lang="en-US" altLang="ko-KR" sz="1000" b="1" dirty="0">
                <a:latin typeface="+mn-ea"/>
                <a:ea typeface="+mn-ea"/>
              </a:rPr>
              <a:t>07] </a:t>
            </a:r>
            <a:r>
              <a:rPr lang="ko-KR" altLang="en-US" sz="1000" b="1">
                <a:latin typeface="+mn-ea"/>
                <a:ea typeface="+mn-ea"/>
              </a:rPr>
              <a:t>특수카드</a:t>
            </a:r>
            <a:r>
              <a:rPr lang="ko-KR" altLang="ko-KR" sz="1000" b="1">
                <a:latin typeface="+mn-ea"/>
                <a:ea typeface="+mn-ea"/>
              </a:rPr>
              <a:t> 마술</a:t>
            </a:r>
            <a:endParaRPr lang="en-US" altLang="ko-KR" sz="10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3025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비법서 </a:t>
            </a:r>
            <a:r>
              <a:rPr kumimoji="0" lang="en-US" altLang="ko-KR" sz="1000">
                <a:latin typeface="+mn-ea"/>
                <a:ea typeface="+mn-ea"/>
              </a:rPr>
              <a:t>8] </a:t>
            </a:r>
            <a:r>
              <a:rPr kumimoji="0" lang="ko-KR" altLang="en-US" sz="1000">
                <a:latin typeface="+mn-ea"/>
                <a:ea typeface="+mn-ea"/>
              </a:rPr>
              <a:t>생활마술</a:t>
            </a:r>
            <a:r>
              <a:rPr kumimoji="0" lang="en-US" altLang="ko-KR" sz="1000">
                <a:latin typeface="+mn-ea"/>
                <a:ea typeface="+mn-ea"/>
              </a:rPr>
              <a:t>_</a:t>
            </a:r>
            <a:r>
              <a:rPr kumimoji="0" lang="ko-KR" altLang="en-US" sz="1000">
                <a:latin typeface="+mn-ea"/>
                <a:ea typeface="+mn-ea"/>
              </a:rPr>
              <a:t>신문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7038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신문에 물 붓기 마술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176213" y="774700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접은 신문에 물을 따라 부으면 물이 </a:t>
            </a:r>
            <a:r>
              <a:rPr kumimoji="0" lang="ko-KR" altLang="en-US" sz="1000">
                <a:latin typeface="+mn-ea"/>
                <a:ea typeface="+mn-ea"/>
              </a:rPr>
              <a:t>사라져버리고</a:t>
            </a:r>
            <a:r>
              <a:rPr kumimoji="0" lang="ko-KR" altLang="ko-KR" sz="1000">
                <a:latin typeface="+mn-ea"/>
                <a:ea typeface="+mn-ea"/>
              </a:rPr>
              <a:t>, 다시 신문을 기울이면 물이 나오게 되는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2349500" y="3827463"/>
            <a:ext cx="62071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1/3</a:t>
            </a:r>
          </a:p>
        </p:txBody>
      </p:sp>
      <p:sp>
        <p:nvSpPr>
          <p:cNvPr id="6" name="AutoShape 88"/>
          <p:cNvSpPr>
            <a:spLocks noChangeArrowheads="1"/>
          </p:cNvSpPr>
          <p:nvPr/>
        </p:nvSpPr>
        <p:spPr bwMode="auto">
          <a:xfrm>
            <a:off x="287338" y="1214438"/>
            <a:ext cx="41417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신문 3장을 준비한다.</a:t>
            </a: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7" name="AutoShape 89"/>
          <p:cNvSpPr>
            <a:spLocks noChangeArrowheads="1"/>
          </p:cNvSpPr>
          <p:nvPr/>
        </p:nvSpPr>
        <p:spPr bwMode="auto">
          <a:xfrm>
            <a:off x="287338" y="1493838"/>
            <a:ext cx="41417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0000"/>
                </a:solidFill>
                <a:latin typeface="+mn-ea"/>
                <a:ea typeface="+mn-ea"/>
              </a:rPr>
              <a:t>2. </a:t>
            </a:r>
            <a:r>
              <a:rPr kumimoji="0" lang="ko-KR" altLang="ko-KR" sz="1000">
                <a:solidFill>
                  <a:srgbClr val="FF0000"/>
                </a:solidFill>
                <a:latin typeface="+mn-ea"/>
                <a:ea typeface="+mn-ea"/>
              </a:rPr>
              <a:t>신문에 신문비닐을 딱풀로 전체를 풀칠해서 한 장처럼 붙인다.</a:t>
            </a:r>
            <a:endParaRPr kumimoji="0" lang="en-US" altLang="ko-KR" sz="100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AutoShape 90"/>
          <p:cNvSpPr>
            <a:spLocks noChangeArrowheads="1"/>
          </p:cNvSpPr>
          <p:nvPr/>
        </p:nvSpPr>
        <p:spPr bwMode="auto">
          <a:xfrm>
            <a:off x="287338" y="1774825"/>
            <a:ext cx="4141787" cy="3683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나머지 두 장은 가운데만 길게 풀칠을 해서 넘길 때 떨어지지만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않게 </a:t>
            </a:r>
            <a:r>
              <a:rPr kumimoji="0" lang="ko-KR" altLang="ko-KR" sz="1000" dirty="0">
                <a:latin typeface="+mn-ea"/>
                <a:ea typeface="+mn-ea"/>
              </a:rPr>
              <a:t>붙인다.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9" name="AutoShape 91"/>
          <p:cNvSpPr>
            <a:spLocks noChangeArrowheads="1"/>
          </p:cNvSpPr>
          <p:nvPr/>
        </p:nvSpPr>
        <p:spPr bwMode="auto">
          <a:xfrm>
            <a:off x="287338" y="2185988"/>
            <a:ext cx="41417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신문 비닐을 붙인 곳을 잘 찾아 물을 부으면 된다.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0" name="AutoShape 133"/>
          <p:cNvSpPr>
            <a:spLocks noChangeArrowheads="1"/>
          </p:cNvSpPr>
          <p:nvPr/>
        </p:nvSpPr>
        <p:spPr bwMode="auto">
          <a:xfrm>
            <a:off x="287338" y="2782888"/>
            <a:ext cx="4141787" cy="4064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신문에 </a:t>
            </a:r>
            <a:r>
              <a:rPr kumimoji="0" lang="ko-KR" altLang="ko-KR" sz="1000" dirty="0">
                <a:latin typeface="+mn-ea"/>
                <a:ea typeface="+mn-ea"/>
              </a:rPr>
              <a:t>아무 이상이 없다는 것을 확인시키고, 신문 비닐에 물을 </a:t>
            </a:r>
            <a:endParaRPr kumimoji="0" lang="en-US" altLang="ko-KR" sz="1000" dirty="0">
              <a:latin typeface="+mn-ea"/>
              <a:ea typeface="+mn-ea"/>
            </a:endParaRPr>
          </a:p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부어준다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1" name="AutoShape 134"/>
          <p:cNvSpPr>
            <a:spLocks noChangeArrowheads="1"/>
          </p:cNvSpPr>
          <p:nvPr/>
        </p:nvSpPr>
        <p:spPr bwMode="auto">
          <a:xfrm>
            <a:off x="287338" y="3219450"/>
            <a:ext cx="41417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ko-KR" sz="1000">
                <a:latin typeface="+mn-ea"/>
                <a:ea typeface="+mn-ea"/>
              </a:rPr>
              <a:t>신문을 펴서 물이 사라진 것을 보여</a:t>
            </a:r>
            <a:r>
              <a:rPr kumimoji="0" lang="ko-KR" altLang="en-US" sz="1000">
                <a:latin typeface="+mn-ea"/>
                <a:ea typeface="+mn-ea"/>
              </a:rPr>
              <a:t>준다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2" name="AutoShape 135"/>
          <p:cNvSpPr>
            <a:spLocks noChangeArrowheads="1"/>
          </p:cNvSpPr>
          <p:nvPr/>
        </p:nvSpPr>
        <p:spPr bwMode="auto">
          <a:xfrm>
            <a:off x="287338" y="3500438"/>
            <a:ext cx="41417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ko-KR" sz="1000">
                <a:latin typeface="+mn-ea"/>
                <a:ea typeface="+mn-ea"/>
              </a:rPr>
              <a:t>신문을 한</a:t>
            </a:r>
            <a:r>
              <a:rPr kumimoji="0" lang="ko-KR" altLang="en-US" sz="1000">
                <a:latin typeface="+mn-ea"/>
                <a:ea typeface="+mn-ea"/>
              </a:rPr>
              <a:t> </a:t>
            </a:r>
            <a:r>
              <a:rPr kumimoji="0" lang="ko-KR" altLang="ko-KR" sz="1000">
                <a:latin typeface="+mn-ea"/>
                <a:ea typeface="+mn-ea"/>
              </a:rPr>
              <a:t>바퀴 돌려서 물이 완전히 사라진 것을 확인시켜 준다.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3" name="AutoShape 136"/>
          <p:cNvSpPr>
            <a:spLocks noChangeArrowheads="1"/>
          </p:cNvSpPr>
          <p:nvPr/>
        </p:nvSpPr>
        <p:spPr bwMode="auto">
          <a:xfrm>
            <a:off x="287338" y="3787775"/>
            <a:ext cx="41417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신문을 접고, 컵에 다시 물을 따라준다. 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214313" y="2555875"/>
            <a:ext cx="28321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&lt; </a:t>
            </a:r>
            <a:r>
              <a:rPr kumimoji="0" lang="ko-KR" altLang="en-US" sz="1000">
                <a:latin typeface="+mn-ea"/>
                <a:ea typeface="+mn-ea"/>
              </a:rPr>
              <a:t>신문비닐 연출법 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&gt;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15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신문 트리 만들기 마술</a:t>
            </a:r>
          </a:p>
        </p:txBody>
      </p:sp>
      <p:sp>
        <p:nvSpPr>
          <p:cNvPr id="16" name="Rectangle 82"/>
          <p:cNvSpPr>
            <a:spLocks noChangeArrowheads="1"/>
          </p:cNvSpPr>
          <p:nvPr/>
        </p:nvSpPr>
        <p:spPr bwMode="auto">
          <a:xfrm>
            <a:off x="4595813" y="785813"/>
            <a:ext cx="4467225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신문으로 만든 </a:t>
            </a:r>
            <a:r>
              <a:rPr kumimoji="0" lang="ko-KR" altLang="ko-KR" sz="1000" dirty="0" err="1">
                <a:latin typeface="+mn-ea"/>
                <a:ea typeface="+mn-ea"/>
              </a:rPr>
              <a:t>트리가</a:t>
            </a:r>
            <a:r>
              <a:rPr kumimoji="0" lang="ko-KR" altLang="ko-KR" sz="1000" dirty="0">
                <a:latin typeface="+mn-ea"/>
                <a:ea typeface="+mn-ea"/>
              </a:rPr>
              <a:t> 진짜 나무처럼 위로 계속 자라나는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633913" y="1214438"/>
            <a:ext cx="43672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신문을 길게 잘라 딱풀로 붙여서 연결한다.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4633913" y="1493838"/>
            <a:ext cx="4367212" cy="43497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길게 연결한 신문을 동그랗게 말아 준 뒤에, 가위로 1/3 정도씩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잘라낸다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33913" y="1970088"/>
            <a:ext cx="43672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0000"/>
                </a:solidFill>
                <a:latin typeface="+mn-ea"/>
                <a:ea typeface="+mn-ea"/>
              </a:rPr>
              <a:t>3. </a:t>
            </a:r>
            <a:r>
              <a:rPr kumimoji="0" lang="ko-KR" altLang="ko-KR" sz="1000">
                <a:solidFill>
                  <a:srgbClr val="FF0000"/>
                </a:solidFill>
                <a:latin typeface="+mn-ea"/>
                <a:ea typeface="+mn-ea"/>
              </a:rPr>
              <a:t>준비된 신문 트리를 다른 신문 안쪽에 붙여둔다.</a:t>
            </a:r>
            <a:endParaRPr kumimoji="0" lang="en-US" altLang="ko-KR" sz="100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633913" y="2257425"/>
            <a:ext cx="43672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신문을 동그랗게 말아 그 안에 준비된 신문 </a:t>
            </a:r>
            <a:r>
              <a:rPr kumimoji="0" lang="ko-KR" altLang="ko-KR" sz="1000" dirty="0" err="1">
                <a:latin typeface="+mn-ea"/>
                <a:ea typeface="+mn-ea"/>
              </a:rPr>
              <a:t>트리를</a:t>
            </a:r>
            <a:r>
              <a:rPr kumimoji="0" lang="ko-KR" altLang="ko-KR" sz="1000" dirty="0">
                <a:latin typeface="+mn-ea"/>
                <a:ea typeface="+mn-ea"/>
              </a:rPr>
              <a:t> 조금씩 뽑아낸다.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1" name="AutoShape 33"/>
          <p:cNvSpPr>
            <a:spLocks noChangeArrowheads="1"/>
          </p:cNvSpPr>
          <p:nvPr/>
        </p:nvSpPr>
        <p:spPr bwMode="auto">
          <a:xfrm>
            <a:off x="4572000" y="3627438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신문 하트 만들기 마술</a:t>
            </a:r>
          </a:p>
        </p:txBody>
      </p:sp>
      <p:sp>
        <p:nvSpPr>
          <p:cNvPr id="22" name="Rectangle 57"/>
          <p:cNvSpPr>
            <a:spLocks noChangeArrowheads="1"/>
          </p:cNvSpPr>
          <p:nvPr/>
        </p:nvSpPr>
        <p:spPr bwMode="auto">
          <a:xfrm>
            <a:off x="4595813" y="4062413"/>
            <a:ext cx="4538662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신문지를 네모 모양으로 찢</a:t>
            </a:r>
            <a:r>
              <a:rPr kumimoji="0" lang="ko-KR" altLang="en-US" sz="1000">
                <a:latin typeface="+mn-ea"/>
                <a:ea typeface="+mn-ea"/>
              </a:rPr>
              <a:t>은 다음</a:t>
            </a:r>
            <a:r>
              <a:rPr kumimoji="0" lang="ko-KR" altLang="ko-KR" sz="1000">
                <a:latin typeface="+mn-ea"/>
                <a:ea typeface="+mn-ea"/>
              </a:rPr>
              <a:t> 신문을 펴보면 하트 모양이 나오는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4633913" y="4357688"/>
            <a:ext cx="43672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똑같은 신문을 두 장 준비해, 한</a:t>
            </a:r>
            <a:r>
              <a:rPr kumimoji="0" lang="ko-KR" altLang="en-US" sz="1000">
                <a:latin typeface="+mn-ea"/>
                <a:ea typeface="+mn-ea"/>
              </a:rPr>
              <a:t> </a:t>
            </a:r>
            <a:r>
              <a:rPr kumimoji="0" lang="ko-KR" altLang="ko-KR" sz="1000">
                <a:latin typeface="+mn-ea"/>
                <a:ea typeface="+mn-ea"/>
              </a:rPr>
              <a:t>장에만 하트 모양을 오려</a:t>
            </a:r>
            <a:r>
              <a:rPr kumimoji="0" lang="ko-KR" altLang="en-US" sz="1000">
                <a:latin typeface="+mn-ea"/>
                <a:ea typeface="+mn-ea"/>
              </a:rPr>
              <a:t> </a:t>
            </a:r>
            <a:r>
              <a:rPr kumimoji="0" lang="ko-KR" altLang="ko-KR" sz="1000">
                <a:latin typeface="+mn-ea"/>
                <a:ea typeface="+mn-ea"/>
              </a:rPr>
              <a:t>둔다.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24" name="AutoShape 18"/>
          <p:cNvSpPr>
            <a:spLocks noChangeArrowheads="1"/>
          </p:cNvSpPr>
          <p:nvPr/>
        </p:nvSpPr>
        <p:spPr bwMode="auto">
          <a:xfrm>
            <a:off x="4633913" y="4637088"/>
            <a:ext cx="43672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다른 신문 한 장에 미리 오려둔 하트 신문을 같이 붙이고, 반을 접는다.</a:t>
            </a:r>
            <a:endParaRPr kumimoji="0" lang="en-US" altLang="ko-KR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5" name="AutoShape 19"/>
          <p:cNvSpPr>
            <a:spLocks noChangeArrowheads="1"/>
          </p:cNvSpPr>
          <p:nvPr/>
        </p:nvSpPr>
        <p:spPr bwMode="auto">
          <a:xfrm>
            <a:off x="4633913" y="4918075"/>
            <a:ext cx="43672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ko-KR" sz="1000">
                <a:latin typeface="+mn-ea"/>
                <a:ea typeface="+mn-ea"/>
              </a:rPr>
              <a:t>신문을 하트모양보다 큰 네모모양으로 찢어 낸다.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26" name="AutoShape 20"/>
          <p:cNvSpPr>
            <a:spLocks noChangeArrowheads="1"/>
          </p:cNvSpPr>
          <p:nvPr/>
        </p:nvSpPr>
        <p:spPr bwMode="auto">
          <a:xfrm>
            <a:off x="4633913" y="5205413"/>
            <a:ext cx="43672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신문을 잡고 반대쪽을 펼치면, 네모모양은 사라지고 하트가 </a:t>
            </a:r>
            <a:r>
              <a:rPr kumimoji="0" lang="ko-KR" altLang="en-US" sz="1000">
                <a:latin typeface="+mn-ea"/>
                <a:ea typeface="+mn-ea"/>
              </a:rPr>
              <a:t>나타난다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비법서 </a:t>
            </a:r>
            <a:r>
              <a:rPr kumimoji="0" lang="en-US" altLang="ko-KR" sz="1000">
                <a:latin typeface="+mn-ea"/>
                <a:ea typeface="+mn-ea"/>
              </a:rPr>
              <a:t>09] </a:t>
            </a:r>
            <a:r>
              <a:rPr kumimoji="0" lang="ko-KR" altLang="en-US" sz="1000">
                <a:latin typeface="+mn-ea"/>
                <a:ea typeface="+mn-ea"/>
              </a:rPr>
              <a:t>수학</a:t>
            </a:r>
            <a:r>
              <a:rPr kumimoji="0" lang="ko-KR" altLang="ko-KR" sz="1000">
                <a:latin typeface="+mn-ea"/>
                <a:ea typeface="+mn-ea"/>
              </a:rPr>
              <a:t> 마술</a:t>
            </a:r>
            <a:r>
              <a:rPr kumimoji="0" lang="ko-KR" altLang="en-US" sz="1000">
                <a:latin typeface="+mn-ea"/>
                <a:ea typeface="+mn-ea"/>
              </a:rPr>
              <a:t> </a:t>
            </a:r>
            <a:r>
              <a:rPr kumimoji="0" lang="en-US" altLang="ko-KR" sz="1000">
                <a:latin typeface="+mn-ea"/>
                <a:ea typeface="+mn-ea"/>
              </a:rPr>
              <a:t>Ⅰ</a:t>
            </a: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5450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덧셈 카드 마술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endParaRPr kumimoji="0" lang="en-US" altLang="ko-KR" sz="10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" name="Rectangle 82"/>
          <p:cNvSpPr>
            <a:spLocks noChangeArrowheads="1"/>
          </p:cNvSpPr>
          <p:nvPr/>
        </p:nvSpPr>
        <p:spPr bwMode="auto">
          <a:xfrm>
            <a:off x="142875" y="785813"/>
            <a:ext cx="4467225" cy="10715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/>
          <a:lstStyle/>
          <a:p>
            <a:pPr marL="85725" indent="-85725" fontAlgn="auto">
              <a:spcBef>
                <a:spcPct val="3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상대방에게 0부터 15까지의 숫자 중 하나를 속으로 선택하게 </a:t>
            </a:r>
            <a:r>
              <a:rPr kumimoji="0" lang="ko-KR" altLang="en-US" sz="1000" dirty="0">
                <a:latin typeface="+mn-ea"/>
                <a:ea typeface="+mn-ea"/>
              </a:rPr>
              <a:t>하고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다섯 </a:t>
            </a:r>
            <a:r>
              <a:rPr kumimoji="0" lang="ko-KR" altLang="ko-KR" sz="1000" dirty="0">
                <a:latin typeface="+mn-ea"/>
                <a:ea typeface="+mn-ea"/>
              </a:rPr>
              <a:t>개의 숫자판을 보</a:t>
            </a:r>
            <a:r>
              <a:rPr kumimoji="0" lang="ko-KR" altLang="en-US" sz="1000" dirty="0">
                <a:latin typeface="+mn-ea"/>
                <a:ea typeface="+mn-ea"/>
              </a:rPr>
              <a:t>여줌</a:t>
            </a:r>
          </a:p>
          <a:p>
            <a:pPr marL="85725" indent="-85725" fontAlgn="auto">
              <a:spcBef>
                <a:spcPct val="3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선택되어진 숫자판으로 해서 상대방이 선택한 숫자를 알아낼 수 있는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마술</a:t>
            </a:r>
            <a:endParaRPr kumimoji="0" lang="ko-KR" altLang="en-US" sz="1000" dirty="0">
              <a:latin typeface="+mn-ea"/>
              <a:ea typeface="+mn-ea"/>
            </a:endParaRPr>
          </a:p>
          <a:p>
            <a:pPr marL="85725" indent="-85725" fontAlgn="auto">
              <a:spcBef>
                <a:spcPct val="3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선택되어진 숫자판의 가운데 숫자를 더해서 선택한 숫자를 알아냄</a:t>
            </a:r>
          </a:p>
        </p:txBody>
      </p:sp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1187450" y="1841500"/>
            <a:ext cx="2087563" cy="323850"/>
          </a:xfrm>
          <a:prstGeom prst="roundRect">
            <a:avLst>
              <a:gd name="adj" fmla="val 16667"/>
            </a:avLst>
          </a:prstGeom>
          <a:solidFill>
            <a:srgbClr val="F6C6E9"/>
          </a:soli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덧셈 카드 마술의 숫자판 만들기</a:t>
            </a:r>
          </a:p>
        </p:txBody>
      </p:sp>
      <p:sp>
        <p:nvSpPr>
          <p:cNvPr id="6" name="AutoShape 106"/>
          <p:cNvSpPr>
            <a:spLocks noChangeArrowheads="1"/>
          </p:cNvSpPr>
          <p:nvPr/>
        </p:nvSpPr>
        <p:spPr bwMode="auto">
          <a:xfrm>
            <a:off x="177800" y="2298700"/>
            <a:ext cx="4338638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7" name="Rectangle 107"/>
          <p:cNvSpPr>
            <a:spLocks noChangeArrowheads="1"/>
          </p:cNvSpPr>
          <p:nvPr/>
        </p:nvSpPr>
        <p:spPr bwMode="auto">
          <a:xfrm>
            <a:off x="476250" y="2286000"/>
            <a:ext cx="2995613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>
                <a:solidFill>
                  <a:srgbClr val="000000"/>
                </a:solidFill>
                <a:latin typeface="+mn-ea"/>
                <a:ea typeface="+mn-ea"/>
              </a:rPr>
              <a:t>5개의 판에 정 가운데 1, 2, 4, 5, 6 이라고 적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는</a:t>
            </a:r>
            <a:r>
              <a:rPr kumimoji="0" lang="ko-KR" altLang="ko-KR" sz="1000">
                <a:solidFill>
                  <a:srgbClr val="000000"/>
                </a:solidFill>
                <a:latin typeface="+mn-ea"/>
                <a:ea typeface="+mn-ea"/>
              </a:rPr>
              <a:t>다.</a:t>
            </a:r>
            <a:endParaRPr kumimoji="0" lang="en-US" altLang="ko-KR" sz="10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8" name="Oval 108"/>
          <p:cNvSpPr>
            <a:spLocks noChangeArrowheads="1"/>
          </p:cNvSpPr>
          <p:nvPr/>
        </p:nvSpPr>
        <p:spPr bwMode="auto">
          <a:xfrm>
            <a:off x="142875" y="2278063"/>
            <a:ext cx="280988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1</a:t>
            </a:r>
          </a:p>
        </p:txBody>
      </p:sp>
      <p:sp>
        <p:nvSpPr>
          <p:cNvPr id="9" name="AutoShape 109"/>
          <p:cNvSpPr>
            <a:spLocks noChangeArrowheads="1"/>
          </p:cNvSpPr>
          <p:nvPr/>
        </p:nvSpPr>
        <p:spPr bwMode="auto">
          <a:xfrm>
            <a:off x="177800" y="2622550"/>
            <a:ext cx="4338638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0" name="AutoShape 110"/>
          <p:cNvSpPr>
            <a:spLocks noChangeArrowheads="1"/>
          </p:cNvSpPr>
          <p:nvPr/>
        </p:nvSpPr>
        <p:spPr bwMode="auto">
          <a:xfrm>
            <a:off x="177800" y="2946400"/>
            <a:ext cx="4338638" cy="4111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1" name="Rectangle 111"/>
          <p:cNvSpPr>
            <a:spLocks noChangeArrowheads="1"/>
          </p:cNvSpPr>
          <p:nvPr/>
        </p:nvSpPr>
        <p:spPr bwMode="auto">
          <a:xfrm>
            <a:off x="457200" y="2943225"/>
            <a:ext cx="4214813" cy="41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4, 5, 6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은 있고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, 7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은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1+6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또는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2+5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또는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1+2+4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이므로 셋 중 선택해서 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적는다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12" name="AutoShape 112"/>
          <p:cNvSpPr>
            <a:spLocks noChangeArrowheads="1"/>
          </p:cNvSpPr>
          <p:nvPr/>
        </p:nvSpPr>
        <p:spPr bwMode="auto">
          <a:xfrm>
            <a:off x="177800" y="3411538"/>
            <a:ext cx="4338638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3" name="AutoShape 113"/>
          <p:cNvSpPr>
            <a:spLocks noChangeArrowheads="1"/>
          </p:cNvSpPr>
          <p:nvPr/>
        </p:nvSpPr>
        <p:spPr bwMode="auto">
          <a:xfrm>
            <a:off x="177800" y="3735388"/>
            <a:ext cx="4338638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4" name="Rectangle 114"/>
          <p:cNvSpPr>
            <a:spLocks noChangeArrowheads="1"/>
          </p:cNvSpPr>
          <p:nvPr/>
        </p:nvSpPr>
        <p:spPr bwMode="auto">
          <a:xfrm>
            <a:off x="476250" y="3722688"/>
            <a:ext cx="3695700" cy="261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>
                <a:latin typeface="+mn-ea"/>
                <a:ea typeface="+mn-ea"/>
              </a:rPr>
              <a:t>나머지 빈 칸은 각각의 숫자판 안의 같은 숫자를 넣으면 </a:t>
            </a:r>
            <a:r>
              <a:rPr kumimoji="0" lang="ko-KR" altLang="en-US" sz="1000">
                <a:latin typeface="+mn-ea"/>
                <a:ea typeface="+mn-ea"/>
              </a:rPr>
              <a:t>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15" name="Oval 115"/>
          <p:cNvSpPr>
            <a:spLocks noChangeArrowheads="1"/>
          </p:cNvSpPr>
          <p:nvPr/>
        </p:nvSpPr>
        <p:spPr bwMode="auto">
          <a:xfrm>
            <a:off x="142875" y="2603500"/>
            <a:ext cx="280988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2</a:t>
            </a:r>
          </a:p>
        </p:txBody>
      </p:sp>
      <p:sp>
        <p:nvSpPr>
          <p:cNvPr id="16" name="Oval 116"/>
          <p:cNvSpPr>
            <a:spLocks noChangeArrowheads="1"/>
          </p:cNvSpPr>
          <p:nvPr/>
        </p:nvSpPr>
        <p:spPr bwMode="auto">
          <a:xfrm>
            <a:off x="142875" y="3003550"/>
            <a:ext cx="280988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3</a:t>
            </a:r>
          </a:p>
        </p:txBody>
      </p:sp>
      <p:sp>
        <p:nvSpPr>
          <p:cNvPr id="17" name="Oval 117"/>
          <p:cNvSpPr>
            <a:spLocks noChangeArrowheads="1"/>
          </p:cNvSpPr>
          <p:nvPr/>
        </p:nvSpPr>
        <p:spPr bwMode="auto">
          <a:xfrm>
            <a:off x="142875" y="3392488"/>
            <a:ext cx="280988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4</a:t>
            </a:r>
          </a:p>
        </p:txBody>
      </p:sp>
      <p:sp>
        <p:nvSpPr>
          <p:cNvPr id="18" name="Oval 118"/>
          <p:cNvSpPr>
            <a:spLocks noChangeArrowheads="1"/>
          </p:cNvSpPr>
          <p:nvPr/>
        </p:nvSpPr>
        <p:spPr bwMode="auto">
          <a:xfrm>
            <a:off x="142875" y="3716338"/>
            <a:ext cx="280988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5</a:t>
            </a:r>
          </a:p>
        </p:txBody>
      </p:sp>
      <p:sp>
        <p:nvSpPr>
          <p:cNvPr id="19" name="Rectangle 119"/>
          <p:cNvSpPr>
            <a:spLocks noChangeArrowheads="1"/>
          </p:cNvSpPr>
          <p:nvPr/>
        </p:nvSpPr>
        <p:spPr bwMode="auto">
          <a:xfrm>
            <a:off x="476250" y="2646363"/>
            <a:ext cx="3492500" cy="2619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>
                <a:solidFill>
                  <a:srgbClr val="000000"/>
                </a:solidFill>
                <a:latin typeface="+mn-ea"/>
                <a:ea typeface="+mn-ea"/>
              </a:rPr>
              <a:t>3은 1+2 이므로, 1과 2가 쓰여 있는 판에 3을 적으면 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된다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20" name="Rectangle 120"/>
          <p:cNvSpPr>
            <a:spLocks noChangeArrowheads="1"/>
          </p:cNvSpPr>
          <p:nvPr/>
        </p:nvSpPr>
        <p:spPr bwMode="auto">
          <a:xfrm>
            <a:off x="461963" y="3425825"/>
            <a:ext cx="3492500" cy="431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다섯 개의 숫자판에 모두 있을 때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상대가 생각한 숫자는 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‘0’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이다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21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암산 마술 </a:t>
            </a:r>
            <a:r>
              <a:rPr kumimoji="0" lang="en-US" altLang="ko-KR" sz="1000">
                <a:latin typeface="+mn-ea"/>
                <a:ea typeface="+mn-ea"/>
              </a:rPr>
              <a:t>Ⅰ</a:t>
            </a:r>
          </a:p>
        </p:txBody>
      </p:sp>
      <p:sp>
        <p:nvSpPr>
          <p:cNvPr id="22" name="Rectangle 82"/>
          <p:cNvSpPr>
            <a:spLocks noChangeArrowheads="1"/>
          </p:cNvSpPr>
          <p:nvPr/>
        </p:nvSpPr>
        <p:spPr bwMode="auto">
          <a:xfrm>
            <a:off x="4595813" y="863600"/>
            <a:ext cx="45751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상대방과 함께 숫자를 써 내려가고, 그 수들의 합을 순식간에 계산</a:t>
            </a:r>
            <a:r>
              <a:rPr kumimoji="0" lang="ko-KR" altLang="en-US" sz="1000" dirty="0">
                <a:latin typeface="+mn-ea"/>
                <a:ea typeface="+mn-ea"/>
              </a:rPr>
              <a:t>하는 마술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24" name="Rectangle 57"/>
          <p:cNvSpPr>
            <a:spLocks noChangeArrowheads="1"/>
          </p:cNvSpPr>
          <p:nvPr/>
        </p:nvSpPr>
        <p:spPr bwMode="auto">
          <a:xfrm>
            <a:off x="4572000" y="4022725"/>
            <a:ext cx="4608513" cy="4778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solidFill>
                  <a:srgbClr val="0000FF"/>
                </a:solidFill>
                <a:latin typeface="+mn-ea"/>
                <a:ea typeface="+mn-ea"/>
              </a:rPr>
              <a:t>맨 윗줄에 세 번째 줄을, 두 번째 줄에 다섯 번째 줄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을 맞춰서 적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음</a:t>
            </a:r>
          </a:p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99999의 조합이 아닌 </a:t>
            </a:r>
            <a:r>
              <a:rPr kumimoji="0" lang="ko-KR" altLang="ko-KR" sz="1000" dirty="0">
                <a:solidFill>
                  <a:srgbClr val="0000FF"/>
                </a:solidFill>
                <a:latin typeface="+mn-ea"/>
                <a:ea typeface="+mn-ea"/>
              </a:rPr>
              <a:t>88888이나 77777의 조합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으로 바꿔가며 답을 예측</a:t>
            </a:r>
          </a:p>
        </p:txBody>
      </p:sp>
      <p:sp>
        <p:nvSpPr>
          <p:cNvPr id="25" name="Rectangle 58"/>
          <p:cNvSpPr>
            <a:spLocks noChangeArrowheads="1"/>
          </p:cNvSpPr>
          <p:nvPr/>
        </p:nvSpPr>
        <p:spPr bwMode="auto">
          <a:xfrm>
            <a:off x="4500563" y="1196975"/>
            <a:ext cx="4608512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       3 4 5 6 7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       3 6 9 5 2       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두 번째 줄과 세 번째 줄의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 </a:t>
            </a:r>
            <a:r>
              <a:rPr kumimoji="0" lang="ko-KR" altLang="en-US" sz="1000" u="sng" dirty="0">
                <a:solidFill>
                  <a:srgbClr val="000000"/>
                </a:solidFill>
                <a:latin typeface="+mn-ea"/>
                <a:ea typeface="+mn-ea"/>
              </a:rPr>
              <a:t>   </a:t>
            </a:r>
            <a:r>
              <a:rPr kumimoji="0" lang="en-US" altLang="ko-KR" sz="1000" u="sng" dirty="0">
                <a:solidFill>
                  <a:srgbClr val="000000"/>
                </a:solidFill>
                <a:latin typeface="+mn-ea"/>
                <a:ea typeface="+mn-ea"/>
              </a:rPr>
              <a:t>+ 6 3 0 4 7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 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합이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9 9 9 9 9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가 되게 만든다    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  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1 3 4 5 6 6      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세줄의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합은 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맨앞에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을 쓰고 맨뒷자리에서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을 뺀다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.)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</a:b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       8 1 4 9 0        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세 번째 줄과 네 번째 줄의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 </a:t>
            </a:r>
            <a:r>
              <a:rPr kumimoji="0" lang="ko-KR" altLang="en-US" sz="1000" u="sng" dirty="0">
                <a:solidFill>
                  <a:srgbClr val="000000"/>
                </a:solidFill>
                <a:latin typeface="+mn-ea"/>
                <a:ea typeface="+mn-ea"/>
              </a:rPr>
              <a:t>   </a:t>
            </a:r>
            <a:r>
              <a:rPr kumimoji="0" lang="en-US" altLang="ko-KR" sz="1000" u="sng" dirty="0">
                <a:solidFill>
                  <a:srgbClr val="000000"/>
                </a:solidFill>
                <a:latin typeface="+mn-ea"/>
                <a:ea typeface="+mn-ea"/>
              </a:rPr>
              <a:t>+1 8 5 0 9  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 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합도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9 9 9 9 9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가 되게 만든다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  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2 3 4 5 6 5       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다섯줄이라면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맨앞에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를 쓰고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, 2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를 뺀다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.)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</a:b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       6 2 9 3 4        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세 번째 줄과 네 번째 줄의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 </a:t>
            </a:r>
            <a:r>
              <a:rPr kumimoji="0" lang="ko-KR" altLang="en-US" sz="1000" u="sng" dirty="0">
                <a:solidFill>
                  <a:srgbClr val="000000"/>
                </a:solidFill>
                <a:latin typeface="+mn-ea"/>
                <a:ea typeface="+mn-ea"/>
              </a:rPr>
              <a:t>    </a:t>
            </a:r>
            <a:r>
              <a:rPr kumimoji="0" lang="en-US" altLang="ko-KR" sz="1000" u="sng" dirty="0">
                <a:solidFill>
                  <a:srgbClr val="000000"/>
                </a:solidFill>
                <a:latin typeface="+mn-ea"/>
                <a:ea typeface="+mn-ea"/>
              </a:rPr>
              <a:t>+3 7 0 6 5  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      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합도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9 9 9 9 9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가 되게 만든다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       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3 3 4 5 6 4      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   (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일곱줄이라면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en-US" sz="1000" dirty="0" err="1">
                <a:solidFill>
                  <a:srgbClr val="FF0000"/>
                </a:solidFill>
                <a:latin typeface="+mn-ea"/>
                <a:ea typeface="+mn-ea"/>
              </a:rPr>
              <a:t>맨앞에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를 쓰고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, 3</a:t>
            </a:r>
            <a:r>
              <a:rPr kumimoji="0" lang="ko-KR" altLang="en-US" sz="1000" dirty="0">
                <a:solidFill>
                  <a:srgbClr val="FF0000"/>
                </a:solidFill>
                <a:latin typeface="+mn-ea"/>
                <a:ea typeface="+mn-ea"/>
              </a:rPr>
              <a:t>을 뺀다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.)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9"/>
          <p:cNvSpPr>
            <a:spLocks noChangeArrowheads="1"/>
          </p:cNvSpPr>
          <p:nvPr/>
        </p:nvSpPr>
        <p:spPr bwMode="auto">
          <a:xfrm>
            <a:off x="14287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덧셈 마방진 판 마술</a:t>
            </a:r>
          </a:p>
        </p:txBody>
      </p:sp>
      <p:sp>
        <p:nvSpPr>
          <p:cNvPr id="4" name="Rectangle 82"/>
          <p:cNvSpPr>
            <a:spLocks noChangeArrowheads="1"/>
          </p:cNvSpPr>
          <p:nvPr/>
        </p:nvSpPr>
        <p:spPr bwMode="auto">
          <a:xfrm>
            <a:off x="247650" y="785813"/>
            <a:ext cx="4467225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네 개의 숫자의 합을 순식간에 계산해낼 수 있는 마술</a:t>
            </a:r>
          </a:p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덧셈 </a:t>
            </a:r>
            <a:r>
              <a:rPr kumimoji="0" lang="ko-KR" altLang="en-US" sz="1000" dirty="0" err="1">
                <a:latin typeface="+mn-ea"/>
                <a:ea typeface="+mn-ea"/>
              </a:rPr>
              <a:t>마방진</a:t>
            </a:r>
            <a:r>
              <a:rPr kumimoji="0" lang="ko-KR" altLang="en-US" sz="1000" dirty="0">
                <a:latin typeface="+mn-ea"/>
                <a:ea typeface="+mn-ea"/>
              </a:rPr>
              <a:t> 판을 이용한 덧셈 마술</a:t>
            </a:r>
          </a:p>
        </p:txBody>
      </p:sp>
      <p:graphicFrame>
        <p:nvGraphicFramePr>
          <p:cNvPr id="5" name="Group 56"/>
          <p:cNvGraphicFramePr>
            <a:graphicFrameLocks noGrp="1"/>
          </p:cNvGraphicFramePr>
          <p:nvPr/>
        </p:nvGraphicFramePr>
        <p:xfrm>
          <a:off x="411163" y="1357313"/>
          <a:ext cx="3571875" cy="3001962"/>
        </p:xfrm>
        <a:graphic>
          <a:graphicData uri="http://schemas.openxmlformats.org/drawingml/2006/table">
            <a:tbl>
              <a:tblPr/>
              <a:tblGrid>
                <a:gridCol w="357187"/>
                <a:gridCol w="357188"/>
                <a:gridCol w="357187"/>
                <a:gridCol w="357188"/>
                <a:gridCol w="357187"/>
                <a:gridCol w="357188"/>
                <a:gridCol w="357187"/>
                <a:gridCol w="357188"/>
                <a:gridCol w="357187"/>
                <a:gridCol w="357188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17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23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19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16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25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18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10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22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14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한컴바탕" pitchFamily="18" charset="2"/>
                          <a:cs typeface="한컴바탕" pitchFamily="18" charset="2"/>
                        </a:rPr>
                        <a:t>1</a:t>
                      </a: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179"/>
          <p:cNvSpPr>
            <a:spLocks noChangeArrowheads="1"/>
          </p:cNvSpPr>
          <p:nvPr/>
        </p:nvSpPr>
        <p:spPr bwMode="auto">
          <a:xfrm>
            <a:off x="1525588" y="2019300"/>
            <a:ext cx="260350" cy="346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7" name="Oval 180"/>
          <p:cNvSpPr>
            <a:spLocks noChangeArrowheads="1"/>
          </p:cNvSpPr>
          <p:nvPr/>
        </p:nvSpPr>
        <p:spPr bwMode="auto">
          <a:xfrm>
            <a:off x="3325813" y="2019300"/>
            <a:ext cx="260350" cy="346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8" name="Oval 181"/>
          <p:cNvSpPr>
            <a:spLocks noChangeArrowheads="1"/>
          </p:cNvSpPr>
          <p:nvPr/>
        </p:nvSpPr>
        <p:spPr bwMode="auto">
          <a:xfrm>
            <a:off x="1525588" y="3494088"/>
            <a:ext cx="260350" cy="346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9" name="Freeform 182"/>
          <p:cNvSpPr>
            <a:spLocks/>
          </p:cNvSpPr>
          <p:nvPr/>
        </p:nvSpPr>
        <p:spPr bwMode="auto">
          <a:xfrm>
            <a:off x="1706563" y="1760538"/>
            <a:ext cx="184150" cy="246062"/>
          </a:xfrm>
          <a:custGeom>
            <a:avLst/>
            <a:gdLst/>
            <a:ahLst/>
            <a:cxnLst>
              <a:cxn ang="0">
                <a:pos x="0" y="140"/>
              </a:cxn>
              <a:cxn ang="0">
                <a:pos x="612" y="4"/>
              </a:cxn>
              <a:cxn ang="0">
                <a:pos x="1043" y="163"/>
              </a:cxn>
            </a:cxnLst>
            <a:rect l="0" t="0" r="r" b="b"/>
            <a:pathLst>
              <a:path w="1043" h="163">
                <a:moveTo>
                  <a:pt x="0" y="140"/>
                </a:moveTo>
                <a:cubicBezTo>
                  <a:pt x="219" y="70"/>
                  <a:pt x="438" y="0"/>
                  <a:pt x="612" y="4"/>
                </a:cubicBezTo>
                <a:cubicBezTo>
                  <a:pt x="786" y="8"/>
                  <a:pt x="914" y="85"/>
                  <a:pt x="1043" y="163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0" name="Freeform 183"/>
          <p:cNvSpPr>
            <a:spLocks/>
          </p:cNvSpPr>
          <p:nvPr/>
        </p:nvSpPr>
        <p:spPr bwMode="auto">
          <a:xfrm>
            <a:off x="1166813" y="2235200"/>
            <a:ext cx="184150" cy="246063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0" y="499"/>
              </a:cxn>
              <a:cxn ang="0">
                <a:pos x="158" y="839"/>
              </a:cxn>
            </a:cxnLst>
            <a:rect l="0" t="0" r="r" b="b"/>
            <a:pathLst>
              <a:path w="158" h="839">
                <a:moveTo>
                  <a:pt x="158" y="0"/>
                </a:moveTo>
                <a:cubicBezTo>
                  <a:pt x="79" y="179"/>
                  <a:pt x="0" y="359"/>
                  <a:pt x="0" y="499"/>
                </a:cubicBezTo>
                <a:cubicBezTo>
                  <a:pt x="0" y="639"/>
                  <a:pt x="79" y="739"/>
                  <a:pt x="158" y="839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1" name="Text Box 184"/>
          <p:cNvSpPr txBox="1">
            <a:spLocks noChangeArrowheads="1"/>
          </p:cNvSpPr>
          <p:nvPr/>
        </p:nvSpPr>
        <p:spPr bwMode="auto">
          <a:xfrm>
            <a:off x="2498725" y="1477963"/>
            <a:ext cx="384175" cy="246062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kumimoji="0" lang="ko-KR" altLang="en-US" sz="1000">
                <a:solidFill>
                  <a:srgbClr val="FF0000"/>
                </a:solidFill>
                <a:latin typeface="+mn-ea"/>
                <a:ea typeface="+mn-ea"/>
              </a:rPr>
              <a:t>칸</a:t>
            </a:r>
          </a:p>
        </p:txBody>
      </p:sp>
      <p:sp>
        <p:nvSpPr>
          <p:cNvPr id="12" name="Text Box 185"/>
          <p:cNvSpPr txBox="1">
            <a:spLocks noChangeArrowheads="1"/>
          </p:cNvSpPr>
          <p:nvPr/>
        </p:nvSpPr>
        <p:spPr bwMode="auto">
          <a:xfrm>
            <a:off x="769938" y="2738438"/>
            <a:ext cx="384175" cy="246062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kumimoji="0" lang="ko-KR" altLang="en-US" sz="1000">
                <a:solidFill>
                  <a:srgbClr val="FF0000"/>
                </a:solidFill>
                <a:latin typeface="+mn-ea"/>
                <a:ea typeface="+mn-ea"/>
              </a:rPr>
              <a:t>칸</a:t>
            </a:r>
          </a:p>
        </p:txBody>
      </p:sp>
      <p:sp>
        <p:nvSpPr>
          <p:cNvPr id="13" name="Oval 186"/>
          <p:cNvSpPr>
            <a:spLocks noChangeArrowheads="1"/>
          </p:cNvSpPr>
          <p:nvPr/>
        </p:nvSpPr>
        <p:spPr bwMode="auto">
          <a:xfrm>
            <a:off x="1887538" y="2595563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4" name="Oval 187"/>
          <p:cNvSpPr>
            <a:spLocks noChangeArrowheads="1"/>
          </p:cNvSpPr>
          <p:nvPr/>
        </p:nvSpPr>
        <p:spPr bwMode="auto">
          <a:xfrm>
            <a:off x="2246313" y="2595563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5" name="Oval 188"/>
          <p:cNvSpPr>
            <a:spLocks noChangeArrowheads="1"/>
          </p:cNvSpPr>
          <p:nvPr/>
        </p:nvSpPr>
        <p:spPr bwMode="auto">
          <a:xfrm>
            <a:off x="1887538" y="2919413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6" name="Oval 189"/>
          <p:cNvSpPr>
            <a:spLocks noChangeArrowheads="1"/>
          </p:cNvSpPr>
          <p:nvPr/>
        </p:nvSpPr>
        <p:spPr bwMode="auto">
          <a:xfrm>
            <a:off x="2246313" y="2919413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7" name="Oval 190"/>
          <p:cNvSpPr>
            <a:spLocks noChangeArrowheads="1"/>
          </p:cNvSpPr>
          <p:nvPr/>
        </p:nvSpPr>
        <p:spPr bwMode="auto">
          <a:xfrm>
            <a:off x="2606675" y="2308225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8" name="Oval 191"/>
          <p:cNvSpPr>
            <a:spLocks noChangeArrowheads="1"/>
          </p:cNvSpPr>
          <p:nvPr/>
        </p:nvSpPr>
        <p:spPr bwMode="auto">
          <a:xfrm>
            <a:off x="2643188" y="3208338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9" name="Oval 192"/>
          <p:cNvSpPr>
            <a:spLocks noChangeArrowheads="1"/>
          </p:cNvSpPr>
          <p:nvPr/>
        </p:nvSpPr>
        <p:spPr bwMode="auto">
          <a:xfrm>
            <a:off x="1563688" y="3208338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0" name="Oval 193"/>
          <p:cNvSpPr>
            <a:spLocks noChangeArrowheads="1"/>
          </p:cNvSpPr>
          <p:nvPr/>
        </p:nvSpPr>
        <p:spPr bwMode="auto">
          <a:xfrm>
            <a:off x="1527175" y="2308225"/>
            <a:ext cx="260350" cy="346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1" name="Text Box 194"/>
          <p:cNvSpPr txBox="1">
            <a:spLocks noChangeArrowheads="1"/>
          </p:cNvSpPr>
          <p:nvPr/>
        </p:nvSpPr>
        <p:spPr bwMode="auto">
          <a:xfrm>
            <a:off x="3317875" y="2451100"/>
            <a:ext cx="325438" cy="246063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0000FF"/>
                </a:solidFill>
                <a:latin typeface="+mn-ea"/>
                <a:ea typeface="+mn-ea"/>
              </a:rPr>
              <a:t>50</a:t>
            </a:r>
            <a:endParaRPr kumimoji="0" lang="ko-KR" altLang="en-US" sz="100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22" name="Text Box 195"/>
          <p:cNvSpPr txBox="1">
            <a:spLocks noChangeArrowheads="1"/>
          </p:cNvSpPr>
          <p:nvPr/>
        </p:nvSpPr>
        <p:spPr bwMode="auto">
          <a:xfrm>
            <a:off x="2138363" y="3495675"/>
            <a:ext cx="325437" cy="246063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0000FF"/>
                </a:solidFill>
                <a:latin typeface="+mn-ea"/>
                <a:ea typeface="+mn-ea"/>
              </a:rPr>
              <a:t>50</a:t>
            </a:r>
            <a:endParaRPr kumimoji="0" lang="ko-KR" altLang="en-US" sz="100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23" name="Freeform 196"/>
          <p:cNvSpPr>
            <a:spLocks/>
          </p:cNvSpPr>
          <p:nvPr/>
        </p:nvSpPr>
        <p:spPr bwMode="auto">
          <a:xfrm>
            <a:off x="2859088" y="2343150"/>
            <a:ext cx="184150" cy="246063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136" y="0"/>
              </a:cxn>
              <a:cxn ang="0">
                <a:pos x="318" y="46"/>
              </a:cxn>
            </a:cxnLst>
            <a:rect l="0" t="0" r="r" b="b"/>
            <a:pathLst>
              <a:path w="318" h="46">
                <a:moveTo>
                  <a:pt x="0" y="46"/>
                </a:moveTo>
                <a:cubicBezTo>
                  <a:pt x="41" y="23"/>
                  <a:pt x="83" y="0"/>
                  <a:pt x="136" y="0"/>
                </a:cubicBezTo>
                <a:cubicBezTo>
                  <a:pt x="189" y="0"/>
                  <a:pt x="253" y="23"/>
                  <a:pt x="318" y="46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4" name="Freeform 197"/>
          <p:cNvSpPr>
            <a:spLocks/>
          </p:cNvSpPr>
          <p:nvPr/>
        </p:nvSpPr>
        <p:spPr bwMode="auto">
          <a:xfrm>
            <a:off x="2092325" y="3135313"/>
            <a:ext cx="184150" cy="246062"/>
          </a:xfrm>
          <a:custGeom>
            <a:avLst/>
            <a:gdLst/>
            <a:ahLst/>
            <a:cxnLst>
              <a:cxn ang="0">
                <a:pos x="120" y="0"/>
              </a:cxn>
              <a:cxn ang="0">
                <a:pos x="7" y="136"/>
              </a:cxn>
              <a:cxn ang="0">
                <a:pos x="75" y="272"/>
              </a:cxn>
            </a:cxnLst>
            <a:rect l="0" t="0" r="r" b="b"/>
            <a:pathLst>
              <a:path w="120" h="272">
                <a:moveTo>
                  <a:pt x="120" y="0"/>
                </a:moveTo>
                <a:cubicBezTo>
                  <a:pt x="67" y="45"/>
                  <a:pt x="14" y="91"/>
                  <a:pt x="7" y="136"/>
                </a:cubicBezTo>
                <a:cubicBezTo>
                  <a:pt x="0" y="181"/>
                  <a:pt x="37" y="226"/>
                  <a:pt x="75" y="272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cxnSp>
        <p:nvCxnSpPr>
          <p:cNvPr id="26769" name="AutoShape 198"/>
          <p:cNvCxnSpPr>
            <a:cxnSpLocks noChangeShapeType="1"/>
            <a:stCxn id="13" idx="4"/>
            <a:endCxn id="15" idx="0"/>
          </p:cNvCxnSpPr>
          <p:nvPr/>
        </p:nvCxnSpPr>
        <p:spPr bwMode="auto">
          <a:xfrm rot="5400000" flipH="1">
            <a:off x="2005013" y="2930525"/>
            <a:ext cx="23812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0" name="AutoShape 199"/>
          <p:cNvCxnSpPr>
            <a:cxnSpLocks noChangeShapeType="1"/>
            <a:stCxn id="14" idx="4"/>
            <a:endCxn id="16" idx="0"/>
          </p:cNvCxnSpPr>
          <p:nvPr/>
        </p:nvCxnSpPr>
        <p:spPr bwMode="auto">
          <a:xfrm rot="5400000" flipH="1">
            <a:off x="2363788" y="2930525"/>
            <a:ext cx="23812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1" name="AutoShape 200"/>
          <p:cNvCxnSpPr>
            <a:cxnSpLocks noChangeShapeType="1"/>
            <a:stCxn id="20" idx="6"/>
            <a:endCxn id="17" idx="2"/>
          </p:cNvCxnSpPr>
          <p:nvPr/>
        </p:nvCxnSpPr>
        <p:spPr bwMode="auto">
          <a:xfrm>
            <a:off x="1787525" y="2481263"/>
            <a:ext cx="819150" cy="158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2" name="AutoShape 201"/>
          <p:cNvCxnSpPr>
            <a:cxnSpLocks noChangeShapeType="1"/>
            <a:stCxn id="13" idx="6"/>
            <a:endCxn id="14" idx="2"/>
          </p:cNvCxnSpPr>
          <p:nvPr/>
        </p:nvCxnSpPr>
        <p:spPr bwMode="auto">
          <a:xfrm>
            <a:off x="2147888" y="2768600"/>
            <a:ext cx="98425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3" name="AutoShape 202"/>
          <p:cNvCxnSpPr>
            <a:cxnSpLocks noChangeShapeType="1"/>
            <a:stCxn id="20" idx="4"/>
            <a:endCxn id="19" idx="0"/>
          </p:cNvCxnSpPr>
          <p:nvPr/>
        </p:nvCxnSpPr>
        <p:spPr bwMode="auto">
          <a:xfrm rot="16200000" flipH="1">
            <a:off x="1398588" y="2913062"/>
            <a:ext cx="554038" cy="3651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4" name="AutoShape 203"/>
          <p:cNvCxnSpPr>
            <a:cxnSpLocks noChangeShapeType="1"/>
            <a:stCxn id="17" idx="4"/>
            <a:endCxn id="18" idx="0"/>
          </p:cNvCxnSpPr>
          <p:nvPr/>
        </p:nvCxnSpPr>
        <p:spPr bwMode="auto">
          <a:xfrm rot="16200000" flipH="1">
            <a:off x="2478088" y="2913062"/>
            <a:ext cx="554038" cy="3651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6775" name="AutoShape 204"/>
          <p:cNvCxnSpPr>
            <a:cxnSpLocks noChangeShapeType="1"/>
            <a:stCxn id="19" idx="6"/>
            <a:endCxn id="18" idx="2"/>
          </p:cNvCxnSpPr>
          <p:nvPr/>
        </p:nvCxnSpPr>
        <p:spPr bwMode="auto">
          <a:xfrm>
            <a:off x="1824038" y="3381375"/>
            <a:ext cx="819150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</p:cxnSp>
      <p:sp>
        <p:nvSpPr>
          <p:cNvPr id="32" name="AutoShape 206"/>
          <p:cNvSpPr>
            <a:spLocks noChangeArrowheads="1"/>
          </p:cNvSpPr>
          <p:nvPr/>
        </p:nvSpPr>
        <p:spPr bwMode="auto">
          <a:xfrm>
            <a:off x="106363" y="4516438"/>
            <a:ext cx="4338637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3" name="Rectangle 207"/>
          <p:cNvSpPr>
            <a:spLocks noChangeArrowheads="1"/>
          </p:cNvSpPr>
          <p:nvPr/>
        </p:nvSpPr>
        <p:spPr bwMode="auto">
          <a:xfrm>
            <a:off x="285750" y="4498975"/>
            <a:ext cx="4365625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>
                <a:solidFill>
                  <a:srgbClr val="000000"/>
                </a:solidFill>
                <a:latin typeface="+mn-ea"/>
                <a:ea typeface="+mn-ea"/>
              </a:rPr>
              <a:t>상하좌우 어느 쪽으로든 다섯 칸을 건너뛰면, 똑같은 숫자가 나오게 된다.</a:t>
            </a:r>
          </a:p>
        </p:txBody>
      </p:sp>
      <p:sp>
        <p:nvSpPr>
          <p:cNvPr id="34" name="Oval 208"/>
          <p:cNvSpPr>
            <a:spLocks noChangeArrowheads="1"/>
          </p:cNvSpPr>
          <p:nvPr/>
        </p:nvSpPr>
        <p:spPr bwMode="auto">
          <a:xfrm>
            <a:off x="71438" y="4495800"/>
            <a:ext cx="280987" cy="2825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800000"/>
              </a:gs>
              <a:gs pos="100000">
                <a:srgbClr val="FF0000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1</a:t>
            </a:r>
          </a:p>
        </p:txBody>
      </p:sp>
      <p:sp>
        <p:nvSpPr>
          <p:cNvPr id="35" name="AutoShape 209"/>
          <p:cNvSpPr>
            <a:spLocks noChangeArrowheads="1"/>
          </p:cNvSpPr>
          <p:nvPr/>
        </p:nvSpPr>
        <p:spPr bwMode="auto">
          <a:xfrm>
            <a:off x="106363" y="4810125"/>
            <a:ext cx="4338637" cy="247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F6FF">
                  <a:gamma/>
                  <a:tint val="0"/>
                  <a:invGamma/>
                </a:srgbClr>
              </a:gs>
              <a:gs pos="100000">
                <a:srgbClr val="E9F6FF"/>
              </a:gs>
            </a:gsLst>
            <a:lin ang="2700000" scaled="1"/>
          </a:gradFill>
          <a:ln w="3175">
            <a:solidFill>
              <a:srgbClr val="C0C0C0"/>
            </a:solidFill>
            <a:round/>
            <a:headEnd/>
            <a:tailEnd/>
          </a:ln>
          <a:effectLst>
            <a:outerShdw dist="17961" dir="2700000" algn="ctr" rotWithShape="0">
              <a:srgbClr val="DDDDDD"/>
            </a:outerShdw>
          </a:effectLst>
        </p:spPr>
        <p:txBody>
          <a:bodyPr lIns="162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6" name="Rectangle 210"/>
          <p:cNvSpPr>
            <a:spLocks noChangeArrowheads="1"/>
          </p:cNvSpPr>
          <p:nvPr/>
        </p:nvSpPr>
        <p:spPr bwMode="auto">
          <a:xfrm>
            <a:off x="285750" y="4792663"/>
            <a:ext cx="4554538" cy="261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동전 아래에 가려진 숫자의 대각선으로 첫 번째 있는 네 개의 숫자를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 더한다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.</a:t>
            </a:r>
            <a:endParaRPr kumimoji="0" lang="ko-KR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37" name="Oval 211"/>
          <p:cNvSpPr>
            <a:spLocks noChangeArrowheads="1"/>
          </p:cNvSpPr>
          <p:nvPr/>
        </p:nvSpPr>
        <p:spPr bwMode="auto">
          <a:xfrm>
            <a:off x="71438" y="4789488"/>
            <a:ext cx="280987" cy="282575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rgbClr val="25017F"/>
              </a:gs>
              <a:gs pos="100000">
                <a:srgbClr val="0000FF"/>
              </a:gs>
            </a:gsLst>
            <a:lin ang="2700000" scaled="1"/>
          </a:gradFill>
          <a:ln w="0" algn="ctr">
            <a:noFill/>
            <a:round/>
            <a:headEnd/>
            <a:tailEnd/>
          </a:ln>
          <a:effectLst/>
        </p:spPr>
        <p:txBody>
          <a:bodyPr wrap="none" lIns="72000" tIns="36000" rIns="72000" b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FFFFFF"/>
                </a:solidFill>
                <a:latin typeface="+mn-ea"/>
                <a:ea typeface="+mn-ea"/>
              </a:rPr>
              <a:t>2</a:t>
            </a:r>
          </a:p>
        </p:txBody>
      </p:sp>
      <p:sp>
        <p:nvSpPr>
          <p:cNvPr id="38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비법서 </a:t>
            </a:r>
            <a:r>
              <a:rPr kumimoji="0" lang="en-US" altLang="ko-KR" sz="1000">
                <a:latin typeface="+mn-ea"/>
                <a:ea typeface="+mn-ea"/>
              </a:rPr>
              <a:t>09] </a:t>
            </a:r>
            <a:r>
              <a:rPr kumimoji="0" lang="ko-KR" altLang="en-US" sz="1000">
                <a:latin typeface="+mn-ea"/>
                <a:ea typeface="+mn-ea"/>
              </a:rPr>
              <a:t>수학</a:t>
            </a:r>
            <a:r>
              <a:rPr kumimoji="0" lang="ko-KR" altLang="ko-KR" sz="1000">
                <a:latin typeface="+mn-ea"/>
                <a:ea typeface="+mn-ea"/>
              </a:rPr>
              <a:t> 마술</a:t>
            </a:r>
            <a:r>
              <a:rPr kumimoji="0" lang="ko-KR" altLang="en-US" sz="1000">
                <a:latin typeface="+mn-ea"/>
                <a:ea typeface="+mn-ea"/>
              </a:rPr>
              <a:t> </a:t>
            </a:r>
            <a:r>
              <a:rPr kumimoji="0" lang="en-US" altLang="ko-KR" sz="1000">
                <a:latin typeface="+mn-ea"/>
                <a:ea typeface="+mn-ea"/>
              </a:rPr>
              <a:t>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비법서 </a:t>
            </a:r>
            <a:r>
              <a:rPr kumimoji="0" lang="en-US" altLang="ko-KR" sz="1000">
                <a:latin typeface="+mn-ea"/>
                <a:ea typeface="+mn-ea"/>
              </a:rPr>
              <a:t>10] </a:t>
            </a:r>
            <a:r>
              <a:rPr kumimoji="0" lang="ko-KR" altLang="en-US" sz="1000">
                <a:latin typeface="+mn-ea"/>
                <a:ea typeface="+mn-ea"/>
              </a:rPr>
              <a:t>교육마술</a:t>
            </a:r>
            <a:r>
              <a:rPr kumimoji="0" lang="en-US" altLang="ko-KR" sz="1000">
                <a:latin typeface="+mn-ea"/>
                <a:ea typeface="+mn-ea"/>
              </a:rPr>
              <a:t>2 (</a:t>
            </a:r>
            <a:r>
              <a:rPr kumimoji="0" lang="ko-KR" altLang="en-US" sz="1000">
                <a:latin typeface="+mn-ea"/>
                <a:ea typeface="+mn-ea"/>
              </a:rPr>
              <a:t>과학마술</a:t>
            </a:r>
            <a:r>
              <a:rPr kumimoji="0" lang="en-US" altLang="ko-KR" sz="1000">
                <a:latin typeface="+mn-ea"/>
                <a:ea typeface="+mn-ea"/>
              </a:rPr>
              <a:t>1)</a:t>
            </a:r>
          </a:p>
        </p:txBody>
      </p:sp>
      <p:sp>
        <p:nvSpPr>
          <p:cNvPr id="4" name="AutoShape 102"/>
          <p:cNvSpPr>
            <a:spLocks noChangeArrowheads="1"/>
          </p:cNvSpPr>
          <p:nvPr/>
        </p:nvSpPr>
        <p:spPr bwMode="auto">
          <a:xfrm>
            <a:off x="142875" y="428625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드롭링 마술 </a:t>
            </a:r>
            <a:r>
              <a:rPr kumimoji="0" lang="en-US" altLang="ko-KR" sz="1000">
                <a:latin typeface="+mn-ea"/>
                <a:ea typeface="+mn-ea"/>
              </a:rPr>
              <a:t>Ⅰ</a:t>
            </a:r>
          </a:p>
        </p:txBody>
      </p:sp>
      <p:sp>
        <p:nvSpPr>
          <p:cNvPr id="5" name="Rectangle 147"/>
          <p:cNvSpPr>
            <a:spLocks noChangeArrowheads="1"/>
          </p:cNvSpPr>
          <p:nvPr/>
        </p:nvSpPr>
        <p:spPr bwMode="auto">
          <a:xfrm>
            <a:off x="214313" y="714375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하나의 로프와 링을 가지고 연출하는 마술로서 반을 접은 로프에 링을 떨어뜨리자 링이 로프에 걸리게 되는 깜짝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6" name="AutoShape 154"/>
          <p:cNvSpPr>
            <a:spLocks noChangeArrowheads="1"/>
          </p:cNvSpPr>
          <p:nvPr/>
        </p:nvSpPr>
        <p:spPr bwMode="auto">
          <a:xfrm>
            <a:off x="357188" y="1111250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155"/>
          <p:cNvSpPr>
            <a:spLocks noChangeArrowheads="1"/>
          </p:cNvSpPr>
          <p:nvPr/>
        </p:nvSpPr>
        <p:spPr bwMode="auto">
          <a:xfrm>
            <a:off x="357188" y="1390650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8" name="AutoShape 156"/>
          <p:cNvSpPr>
            <a:spLocks noChangeArrowheads="1"/>
          </p:cNvSpPr>
          <p:nvPr/>
        </p:nvSpPr>
        <p:spPr bwMode="auto">
          <a:xfrm>
            <a:off x="357188" y="1671638"/>
            <a:ext cx="40719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9" name="AutoShape 157"/>
          <p:cNvSpPr>
            <a:spLocks noChangeArrowheads="1"/>
          </p:cNvSpPr>
          <p:nvPr/>
        </p:nvSpPr>
        <p:spPr bwMode="auto">
          <a:xfrm>
            <a:off x="357188" y="1958975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0" name="Text Box 158"/>
          <p:cNvSpPr txBox="1">
            <a:spLocks noChangeArrowheads="1"/>
          </p:cNvSpPr>
          <p:nvPr/>
        </p:nvSpPr>
        <p:spPr bwMode="auto">
          <a:xfrm>
            <a:off x="357188" y="1127125"/>
            <a:ext cx="32702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하나의 로프와 링을 보여준다.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1" name="Text Box 160"/>
          <p:cNvSpPr txBox="1">
            <a:spLocks noChangeArrowheads="1"/>
          </p:cNvSpPr>
          <p:nvPr/>
        </p:nvSpPr>
        <p:spPr bwMode="auto">
          <a:xfrm>
            <a:off x="357188" y="1679575"/>
            <a:ext cx="38703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ko-KR" sz="1000">
                <a:solidFill>
                  <a:srgbClr val="000000"/>
                </a:solidFill>
                <a:latin typeface="+mn-ea"/>
                <a:ea typeface="+mn-ea"/>
              </a:rPr>
              <a:t>링을 떨어뜨리자 로프에 걸리게 된다.</a:t>
            </a:r>
            <a:endParaRPr kumimoji="0" lang="en-US" altLang="ko-KR" sz="10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357188" y="1954213"/>
            <a:ext cx="38735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로프를</a:t>
            </a:r>
            <a:r>
              <a:rPr kumimoji="0" lang="ko-KR" altLang="ko-KR" sz="1000" dirty="0">
                <a:latin typeface="+mn-ea"/>
                <a:ea typeface="+mn-ea"/>
              </a:rPr>
              <a:t> 한 번을 묶은 후에, </a:t>
            </a:r>
            <a:r>
              <a:rPr kumimoji="0" lang="ko-KR" altLang="ko-KR" sz="1000" dirty="0">
                <a:latin typeface="+mn-ea"/>
                <a:ea typeface="+mn-ea"/>
              </a:rPr>
              <a:t>링이 </a:t>
            </a:r>
            <a:r>
              <a:rPr kumimoji="0" lang="ko-KR" altLang="ko-KR" sz="1000" dirty="0">
                <a:latin typeface="+mn-ea"/>
                <a:ea typeface="+mn-ea"/>
              </a:rPr>
              <a:t>빠질지 안 빠질지를 물어본다.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357188" y="2247900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4" name="AutoShape 163"/>
          <p:cNvSpPr>
            <a:spLocks noChangeArrowheads="1"/>
          </p:cNvSpPr>
          <p:nvPr/>
        </p:nvSpPr>
        <p:spPr bwMode="auto">
          <a:xfrm>
            <a:off x="361950" y="2536825"/>
            <a:ext cx="407193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5" name="AutoShape 164"/>
          <p:cNvSpPr>
            <a:spLocks noChangeArrowheads="1"/>
          </p:cNvSpPr>
          <p:nvPr/>
        </p:nvSpPr>
        <p:spPr bwMode="auto">
          <a:xfrm>
            <a:off x="357188" y="2822575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6" name="AutoShape 165"/>
          <p:cNvSpPr>
            <a:spLocks noChangeArrowheads="1"/>
          </p:cNvSpPr>
          <p:nvPr/>
        </p:nvSpPr>
        <p:spPr bwMode="auto">
          <a:xfrm>
            <a:off x="357188" y="3111500"/>
            <a:ext cx="40719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357188" y="2255838"/>
            <a:ext cx="39878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링은 로프에서 가볍게 빠져 나오게 된다.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8" name="Text Box 168"/>
          <p:cNvSpPr txBox="1">
            <a:spLocks noChangeArrowheads="1"/>
          </p:cNvSpPr>
          <p:nvPr/>
        </p:nvSpPr>
        <p:spPr bwMode="auto">
          <a:xfrm>
            <a:off x="357188" y="2825750"/>
            <a:ext cx="35242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자석의 자력에 의해 링이 로프에 붙게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Text Box 159"/>
          <p:cNvSpPr txBox="1">
            <a:spLocks noChangeArrowheads="1"/>
          </p:cNvSpPr>
          <p:nvPr/>
        </p:nvSpPr>
        <p:spPr bwMode="auto">
          <a:xfrm>
            <a:off x="357188" y="1397000"/>
            <a:ext cx="41100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링을 로프의 중간에 끼우고 걸릴지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안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걸릴지를 물어본다.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0" name="Text Box 167"/>
          <p:cNvSpPr txBox="1">
            <a:spLocks noChangeArrowheads="1"/>
          </p:cNvSpPr>
          <p:nvPr/>
        </p:nvSpPr>
        <p:spPr bwMode="auto">
          <a:xfrm>
            <a:off x="357188" y="2540000"/>
            <a:ext cx="39290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ko-KR" sz="1000" dirty="0">
                <a:latin typeface="+mn-ea"/>
                <a:ea typeface="+mn-ea"/>
              </a:rPr>
              <a:t>이 마술의 트릭은 로프 속에 감추어진 </a:t>
            </a:r>
            <a:r>
              <a:rPr kumimoji="0" lang="ko-KR" altLang="ko-KR" sz="1000" dirty="0">
                <a:latin typeface="+mn-ea"/>
                <a:ea typeface="+mn-ea"/>
              </a:rPr>
              <a:t>작은 </a:t>
            </a:r>
            <a:r>
              <a:rPr kumimoji="0" lang="ko-KR" altLang="ko-KR" sz="1000" dirty="0">
                <a:latin typeface="+mn-ea"/>
                <a:ea typeface="+mn-ea"/>
              </a:rPr>
              <a:t>자석이 비밀이다.</a:t>
            </a:r>
          </a:p>
        </p:txBody>
      </p:sp>
      <p:sp>
        <p:nvSpPr>
          <p:cNvPr id="21" name="Text Box 169"/>
          <p:cNvSpPr txBox="1">
            <a:spLocks noChangeArrowheads="1"/>
          </p:cNvSpPr>
          <p:nvPr/>
        </p:nvSpPr>
        <p:spPr bwMode="auto">
          <a:xfrm>
            <a:off x="357188" y="3111500"/>
            <a:ext cx="39290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ko-KR" sz="1000" dirty="0">
                <a:latin typeface="+mn-ea"/>
                <a:ea typeface="+mn-ea"/>
              </a:rPr>
              <a:t>링이 붙어 있는 모양을 로프에 </a:t>
            </a:r>
            <a:r>
              <a:rPr kumimoji="0" lang="ko-KR" altLang="ko-KR" sz="1000" dirty="0">
                <a:latin typeface="+mn-ea"/>
                <a:ea typeface="+mn-ea"/>
              </a:rPr>
              <a:t>걸려있는 </a:t>
            </a:r>
            <a:r>
              <a:rPr kumimoji="0" lang="ko-KR" altLang="ko-KR" sz="1000" dirty="0">
                <a:latin typeface="+mn-ea"/>
                <a:ea typeface="+mn-ea"/>
              </a:rPr>
              <a:t>것처럼 착각하게 된다.</a:t>
            </a:r>
          </a:p>
        </p:txBody>
      </p:sp>
      <p:sp>
        <p:nvSpPr>
          <p:cNvPr id="22" name="AutoShape 59"/>
          <p:cNvSpPr>
            <a:spLocks noChangeArrowheads="1"/>
          </p:cNvSpPr>
          <p:nvPr/>
        </p:nvSpPr>
        <p:spPr bwMode="auto">
          <a:xfrm>
            <a:off x="142875" y="357187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링 빼내기 마술</a:t>
            </a:r>
          </a:p>
        </p:txBody>
      </p:sp>
      <p:sp>
        <p:nvSpPr>
          <p:cNvPr id="23" name="AutoShape 60"/>
          <p:cNvSpPr>
            <a:spLocks noChangeArrowheads="1"/>
          </p:cNvSpPr>
          <p:nvPr/>
        </p:nvSpPr>
        <p:spPr bwMode="auto">
          <a:xfrm>
            <a:off x="358775" y="4241800"/>
            <a:ext cx="40274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4" name="AutoShape 61"/>
          <p:cNvSpPr>
            <a:spLocks noChangeArrowheads="1"/>
          </p:cNvSpPr>
          <p:nvPr/>
        </p:nvSpPr>
        <p:spPr bwMode="auto">
          <a:xfrm>
            <a:off x="358775" y="4521200"/>
            <a:ext cx="40274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5" name="AutoShape 62"/>
          <p:cNvSpPr>
            <a:spLocks noChangeArrowheads="1"/>
          </p:cNvSpPr>
          <p:nvPr/>
        </p:nvSpPr>
        <p:spPr bwMode="auto">
          <a:xfrm>
            <a:off x="358775" y="4802188"/>
            <a:ext cx="40274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6" name="AutoShape 63"/>
          <p:cNvSpPr>
            <a:spLocks noChangeArrowheads="1"/>
          </p:cNvSpPr>
          <p:nvPr/>
        </p:nvSpPr>
        <p:spPr bwMode="auto">
          <a:xfrm>
            <a:off x="358775" y="5089525"/>
            <a:ext cx="40274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7" name="Text Box 64"/>
          <p:cNvSpPr txBox="1">
            <a:spLocks noChangeArrowheads="1"/>
          </p:cNvSpPr>
          <p:nvPr/>
        </p:nvSpPr>
        <p:spPr bwMode="auto">
          <a:xfrm>
            <a:off x="358775" y="4240213"/>
            <a:ext cx="39846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링 위에 로프를 올려놓고 </a:t>
            </a:r>
            <a:r>
              <a:rPr kumimoji="0" lang="ko-KR" altLang="ko-KR" sz="1000" dirty="0">
                <a:latin typeface="+mn-ea"/>
                <a:ea typeface="+mn-ea"/>
              </a:rPr>
              <a:t>아래쪽으로 </a:t>
            </a:r>
            <a:r>
              <a:rPr kumimoji="0" lang="ko-KR" altLang="ko-KR" sz="1000" dirty="0">
                <a:latin typeface="+mn-ea"/>
                <a:ea typeface="+mn-ea"/>
              </a:rPr>
              <a:t>두 바퀴씩 감아둔다.</a:t>
            </a:r>
          </a:p>
        </p:txBody>
      </p:sp>
      <p:sp>
        <p:nvSpPr>
          <p:cNvPr id="28" name="Text Box 65"/>
          <p:cNvSpPr txBox="1">
            <a:spLocks noChangeArrowheads="1"/>
          </p:cNvSpPr>
          <p:nvPr/>
        </p:nvSpPr>
        <p:spPr bwMode="auto">
          <a:xfrm>
            <a:off x="352425" y="4525963"/>
            <a:ext cx="38433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상대방에게 로프에서 링을 빼보라고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한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다.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358775" y="4811713"/>
            <a:ext cx="41148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상대방이 못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빼면 로프를 잡아달라고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한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다.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358775" y="5097463"/>
            <a:ext cx="404336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이번에는 내가 링을 잡아당기면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링은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쏙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빠져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나오게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된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다.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31" name="Rectangle 82"/>
          <p:cNvSpPr>
            <a:spLocks noChangeArrowheads="1"/>
          </p:cNvSpPr>
          <p:nvPr/>
        </p:nvSpPr>
        <p:spPr bwMode="auto">
          <a:xfrm>
            <a:off x="238125" y="3857625"/>
            <a:ext cx="4119563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로프에 걸려 있는 링을 상대방이 아무리 빼내려 해도 빠지지 않지만,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마술사는 </a:t>
            </a:r>
            <a:r>
              <a:rPr kumimoji="0" lang="ko-KR" altLang="ko-KR" sz="1000" dirty="0">
                <a:latin typeface="+mn-ea"/>
                <a:ea typeface="+mn-ea"/>
              </a:rPr>
              <a:t>손쉽게 빼내는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2" name="AutoShape 83"/>
          <p:cNvSpPr>
            <a:spLocks noChangeArrowheads="1"/>
          </p:cNvSpPr>
          <p:nvPr/>
        </p:nvSpPr>
        <p:spPr bwMode="auto">
          <a:xfrm>
            <a:off x="376238" y="5614988"/>
            <a:ext cx="40274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algn="ctr">
            <a:solidFill>
              <a:srgbClr val="CC33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3" name="AutoShape 84"/>
          <p:cNvSpPr>
            <a:spLocks noChangeArrowheads="1"/>
          </p:cNvSpPr>
          <p:nvPr/>
        </p:nvSpPr>
        <p:spPr bwMode="auto">
          <a:xfrm>
            <a:off x="376238" y="5894388"/>
            <a:ext cx="40274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4" name="AutoShape 85"/>
          <p:cNvSpPr>
            <a:spLocks noChangeArrowheads="1"/>
          </p:cNvSpPr>
          <p:nvPr/>
        </p:nvSpPr>
        <p:spPr bwMode="auto">
          <a:xfrm>
            <a:off x="376238" y="6175375"/>
            <a:ext cx="40274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5" name="AutoShape 86"/>
          <p:cNvSpPr>
            <a:spLocks noChangeArrowheads="1"/>
          </p:cNvSpPr>
          <p:nvPr/>
        </p:nvSpPr>
        <p:spPr bwMode="auto">
          <a:xfrm>
            <a:off x="376238" y="6462713"/>
            <a:ext cx="40274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6" name="Text Box 87"/>
          <p:cNvSpPr txBox="1">
            <a:spLocks noChangeArrowheads="1"/>
          </p:cNvSpPr>
          <p:nvPr/>
        </p:nvSpPr>
        <p:spPr bwMode="auto">
          <a:xfrm>
            <a:off x="376238" y="5627688"/>
            <a:ext cx="402748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링 위에 로프를 길게 늘어뜨려서 올려놓</a:t>
            </a:r>
            <a:r>
              <a:rPr kumimoji="0" lang="ko-KR" altLang="en-US" sz="1000" dirty="0">
                <a:latin typeface="+mn-ea"/>
                <a:ea typeface="+mn-ea"/>
              </a:rPr>
              <a:t>는다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37" name="Text Box 88"/>
          <p:cNvSpPr txBox="1">
            <a:spLocks noChangeArrowheads="1"/>
          </p:cNvSpPr>
          <p:nvPr/>
        </p:nvSpPr>
        <p:spPr bwMode="auto">
          <a:xfrm>
            <a:off x="376238" y="5910263"/>
            <a:ext cx="37877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ko-KR" sz="1000">
                <a:latin typeface="+mn-ea"/>
                <a:ea typeface="+mn-ea"/>
              </a:rPr>
              <a:t>한 손으로 링과 로프를 같이 잡</a:t>
            </a:r>
            <a:r>
              <a:rPr kumimoji="0" lang="ko-KR" altLang="en-US" sz="1000">
                <a:latin typeface="+mn-ea"/>
                <a:ea typeface="+mn-ea"/>
              </a:rPr>
              <a:t>는</a:t>
            </a:r>
            <a:r>
              <a:rPr kumimoji="0" lang="ko-KR" altLang="ko-KR" sz="1000">
                <a:latin typeface="+mn-ea"/>
                <a:ea typeface="+mn-ea"/>
              </a:rPr>
              <a:t>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38" name="Text Box 89"/>
          <p:cNvSpPr txBox="1">
            <a:spLocks noChangeArrowheads="1"/>
          </p:cNvSpPr>
          <p:nvPr/>
        </p:nvSpPr>
        <p:spPr bwMode="auto">
          <a:xfrm>
            <a:off x="376238" y="6189663"/>
            <a:ext cx="40973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반대 손으로 로프를 두 바퀴 돌려서 감아</a:t>
            </a:r>
            <a:r>
              <a:rPr kumimoji="0" lang="ko-KR" altLang="en-US" sz="1000" dirty="0">
                <a:latin typeface="+mn-ea"/>
                <a:ea typeface="+mn-ea"/>
              </a:rPr>
              <a:t>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39" name="Text Box 90"/>
          <p:cNvSpPr txBox="1">
            <a:spLocks noChangeArrowheads="1"/>
          </p:cNvSpPr>
          <p:nvPr/>
        </p:nvSpPr>
        <p:spPr bwMode="auto">
          <a:xfrm>
            <a:off x="376238" y="6469063"/>
            <a:ext cx="41957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이번엔 반대쪽을 두 바퀴 감아주면 </a:t>
            </a:r>
            <a:r>
              <a:rPr kumimoji="0" lang="ko-KR" altLang="en-US" sz="1000">
                <a:latin typeface="+mn-ea"/>
                <a:ea typeface="+mn-ea"/>
              </a:rPr>
              <a:t>된</a:t>
            </a:r>
            <a:r>
              <a:rPr kumimoji="0" lang="ko-KR" altLang="ko-KR" sz="1000">
                <a:latin typeface="+mn-ea"/>
                <a:ea typeface="+mn-ea"/>
              </a:rPr>
              <a:t>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40" name="Rectangle 94"/>
          <p:cNvSpPr>
            <a:spLocks noChangeArrowheads="1"/>
          </p:cNvSpPr>
          <p:nvPr/>
        </p:nvSpPr>
        <p:spPr bwMode="auto">
          <a:xfrm>
            <a:off x="333375" y="5387975"/>
            <a:ext cx="27543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&lt;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링에 로프를 연결하는 방법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&gt;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41" name="AutoShape 33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요일 맞히기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42" name="Rectangle 57"/>
          <p:cNvSpPr>
            <a:spLocks noChangeArrowheads="1"/>
          </p:cNvSpPr>
          <p:nvPr/>
        </p:nvSpPr>
        <p:spPr bwMode="auto">
          <a:xfrm>
            <a:off x="4667250" y="755650"/>
            <a:ext cx="4119563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>
                <a:latin typeface="+mn-ea"/>
                <a:ea typeface="+mn-ea"/>
              </a:rPr>
              <a:t> 상대방이 </a:t>
            </a:r>
            <a:r>
              <a:rPr kumimoji="0" lang="ko-KR" altLang="ko-KR" sz="1000">
                <a:latin typeface="+mn-ea"/>
                <a:ea typeface="+mn-ea"/>
              </a:rPr>
              <a:t>원하는 날짜나 생일 등이 무슨 요일인지 </a:t>
            </a:r>
            <a:r>
              <a:rPr kumimoji="0" lang="ko-KR" altLang="en-US" sz="1000">
                <a:latin typeface="+mn-ea"/>
                <a:ea typeface="+mn-ea"/>
              </a:rPr>
              <a:t>알아맞히는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43" name="AutoShape 61"/>
          <p:cNvSpPr>
            <a:spLocks noChangeArrowheads="1"/>
          </p:cNvSpPr>
          <p:nvPr/>
        </p:nvSpPr>
        <p:spPr bwMode="auto">
          <a:xfrm>
            <a:off x="4787900" y="4835525"/>
            <a:ext cx="40401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4" name="AutoShape 62"/>
          <p:cNvSpPr>
            <a:spLocks noChangeArrowheads="1"/>
          </p:cNvSpPr>
          <p:nvPr/>
        </p:nvSpPr>
        <p:spPr bwMode="auto">
          <a:xfrm>
            <a:off x="4787900" y="5114925"/>
            <a:ext cx="40401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45" name="AutoShape 63"/>
          <p:cNvSpPr>
            <a:spLocks noChangeArrowheads="1"/>
          </p:cNvSpPr>
          <p:nvPr/>
        </p:nvSpPr>
        <p:spPr bwMode="auto">
          <a:xfrm>
            <a:off x="4787900" y="5395913"/>
            <a:ext cx="40401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46" name="AutoShape 64"/>
          <p:cNvSpPr>
            <a:spLocks noChangeArrowheads="1"/>
          </p:cNvSpPr>
          <p:nvPr/>
        </p:nvSpPr>
        <p:spPr bwMode="auto">
          <a:xfrm>
            <a:off x="4787900" y="5683250"/>
            <a:ext cx="403225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47" name="Text Box 65"/>
          <p:cNvSpPr txBox="1">
            <a:spLocks noChangeArrowheads="1"/>
          </p:cNvSpPr>
          <p:nvPr/>
        </p:nvSpPr>
        <p:spPr bwMode="auto">
          <a:xfrm>
            <a:off x="4787900" y="4851400"/>
            <a:ext cx="2825750" cy="246063"/>
          </a:xfrm>
          <a:prstGeom prst="rect">
            <a:avLst/>
          </a:prstGeom>
          <a:noFill/>
          <a:ln w="19050" cap="rnd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[</a:t>
            </a:r>
            <a:r>
              <a:rPr kumimoji="0" lang="ko-KR" altLang="en-US" sz="1000">
                <a:latin typeface="+mn-ea"/>
                <a:ea typeface="+mn-ea"/>
              </a:rPr>
              <a:t>표</a:t>
            </a:r>
            <a:r>
              <a:rPr kumimoji="0" lang="en-US" altLang="ko-KR" sz="1000">
                <a:latin typeface="+mn-ea"/>
                <a:ea typeface="+mn-ea"/>
              </a:rPr>
              <a:t>1]</a:t>
            </a:r>
            <a:r>
              <a:rPr kumimoji="0" lang="ko-KR" altLang="en-US" sz="1000">
                <a:latin typeface="+mn-ea"/>
                <a:ea typeface="+mn-ea"/>
              </a:rPr>
              <a:t>에서 해당 년도와 월의 값을 적용한다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48" name="Text Box 66"/>
          <p:cNvSpPr txBox="1">
            <a:spLocks noChangeArrowheads="1"/>
          </p:cNvSpPr>
          <p:nvPr/>
        </p:nvSpPr>
        <p:spPr bwMode="auto">
          <a:xfrm>
            <a:off x="4787900" y="5124450"/>
            <a:ext cx="25511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해당 </a:t>
            </a:r>
            <a:r>
              <a:rPr kumimoji="0" lang="ko-KR" altLang="ko-KR" sz="1000">
                <a:latin typeface="+mn-ea"/>
                <a:ea typeface="+mn-ea"/>
              </a:rPr>
              <a:t>일은 그 숫자를 그대로 적용한다.</a:t>
            </a:r>
            <a:r>
              <a:rPr kumimoji="0" lang="ko-KR" altLang="en-US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  <a:endParaRPr kumimoji="0" lang="en-US" altLang="ko-KR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9" name="Text Box 67"/>
          <p:cNvSpPr txBox="1">
            <a:spLocks noChangeArrowheads="1"/>
          </p:cNvSpPr>
          <p:nvPr/>
        </p:nvSpPr>
        <p:spPr bwMode="auto">
          <a:xfrm>
            <a:off x="4787900" y="5403850"/>
            <a:ext cx="22939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그 다음에 두 숫자의 합을 구한다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50" name="Text Box 68"/>
          <p:cNvSpPr txBox="1">
            <a:spLocks noChangeArrowheads="1"/>
          </p:cNvSpPr>
          <p:nvPr/>
        </p:nvSpPr>
        <p:spPr bwMode="auto">
          <a:xfrm>
            <a:off x="4787900" y="5691188"/>
            <a:ext cx="40322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그 합을 </a:t>
            </a:r>
            <a:r>
              <a:rPr kumimoji="0" lang="en-US" altLang="ko-KR" sz="1000">
                <a:latin typeface="+mn-ea"/>
                <a:ea typeface="+mn-ea"/>
              </a:rPr>
              <a:t>7</a:t>
            </a:r>
            <a:r>
              <a:rPr kumimoji="0" lang="ko-KR" altLang="en-US" sz="1000">
                <a:latin typeface="+mn-ea"/>
                <a:ea typeface="+mn-ea"/>
              </a:rPr>
              <a:t>로 나누고 남은 나머지를 구한다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51" name="AutoShape 69"/>
          <p:cNvSpPr>
            <a:spLocks noChangeArrowheads="1"/>
          </p:cNvSpPr>
          <p:nvPr/>
        </p:nvSpPr>
        <p:spPr bwMode="auto">
          <a:xfrm>
            <a:off x="4787900" y="5972175"/>
            <a:ext cx="40401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52" name="Text Box 73"/>
          <p:cNvSpPr txBox="1">
            <a:spLocks noChangeArrowheads="1"/>
          </p:cNvSpPr>
          <p:nvPr/>
        </p:nvSpPr>
        <p:spPr bwMode="auto">
          <a:xfrm>
            <a:off x="4787900" y="5976938"/>
            <a:ext cx="38163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그 다음으로 나머지 값 </a:t>
            </a:r>
            <a:r>
              <a:rPr kumimoji="0" lang="en-US" altLang="ko-KR" sz="1000">
                <a:latin typeface="+mn-ea"/>
                <a:ea typeface="+mn-ea"/>
              </a:rPr>
              <a:t>4</a:t>
            </a:r>
            <a:r>
              <a:rPr kumimoji="0" lang="ko-KR" altLang="en-US" sz="1000">
                <a:latin typeface="+mn-ea"/>
                <a:ea typeface="+mn-ea"/>
              </a:rPr>
              <a:t>를 </a:t>
            </a: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표 </a:t>
            </a:r>
            <a:r>
              <a:rPr kumimoji="0" lang="en-US" altLang="ko-KR" sz="1000">
                <a:latin typeface="+mn-ea"/>
                <a:ea typeface="+mn-ea"/>
              </a:rPr>
              <a:t>2]</a:t>
            </a:r>
            <a:r>
              <a:rPr kumimoji="0" lang="ko-KR" altLang="en-US" sz="1000">
                <a:latin typeface="+mn-ea"/>
                <a:ea typeface="+mn-ea"/>
              </a:rPr>
              <a:t>에 대입한다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graphicFrame>
        <p:nvGraphicFramePr>
          <p:cNvPr id="53" name="Group 77"/>
          <p:cNvGraphicFramePr>
            <a:graphicFrameLocks noGrp="1"/>
          </p:cNvGraphicFramePr>
          <p:nvPr/>
        </p:nvGraphicFramePr>
        <p:xfrm>
          <a:off x="4786313" y="1103313"/>
          <a:ext cx="3995737" cy="1344612"/>
        </p:xfrm>
        <a:graphic>
          <a:graphicData uri="http://schemas.openxmlformats.org/drawingml/2006/table">
            <a:tbl>
              <a:tblPr/>
              <a:tblGrid>
                <a:gridCol w="557212"/>
                <a:gridCol w="250825"/>
                <a:gridCol w="250825"/>
                <a:gridCol w="250825"/>
                <a:gridCol w="250825"/>
                <a:gridCol w="250825"/>
                <a:gridCol w="250825"/>
                <a:gridCol w="250825"/>
                <a:gridCol w="250825"/>
                <a:gridCol w="250825"/>
                <a:gridCol w="388938"/>
                <a:gridCol w="396875"/>
                <a:gridCol w="395287"/>
              </a:tblGrid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charset="-127"/>
                          <a:ea typeface="굴림" charset="-127"/>
                        </a:rPr>
                        <a:t>월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7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8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9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2008</a:t>
                      </a: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년</a:t>
                      </a: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(+)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2008</a:t>
                      </a: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년</a:t>
                      </a: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(-)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2009</a:t>
                      </a: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년</a:t>
                      </a: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(+)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4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0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2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5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3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6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한양신명조,한컴돋움"/>
                          <a:ea typeface="맑은 고딕" pitchFamily="50" charset="-127"/>
                        </a:rPr>
                        <a:t>1</a:t>
                      </a:r>
                      <a:endParaRPr kumimoji="1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Text Box 149"/>
          <p:cNvSpPr txBox="1">
            <a:spLocks noChangeArrowheads="1"/>
          </p:cNvSpPr>
          <p:nvPr/>
        </p:nvSpPr>
        <p:spPr bwMode="auto">
          <a:xfrm>
            <a:off x="6551613" y="2400300"/>
            <a:ext cx="8636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표 </a:t>
            </a:r>
            <a:r>
              <a:rPr kumimoji="0" lang="en-US" altLang="ko-KR" sz="1000">
                <a:latin typeface="+mn-ea"/>
                <a:ea typeface="+mn-ea"/>
              </a:rPr>
              <a:t>1]</a:t>
            </a:r>
          </a:p>
        </p:txBody>
      </p:sp>
      <p:graphicFrame>
        <p:nvGraphicFramePr>
          <p:cNvPr id="55" name="Group 134"/>
          <p:cNvGraphicFramePr>
            <a:graphicFrameLocks noGrp="1"/>
          </p:cNvGraphicFramePr>
          <p:nvPr/>
        </p:nvGraphicFramePr>
        <p:xfrm>
          <a:off x="4786313" y="2651125"/>
          <a:ext cx="3924300" cy="1951038"/>
        </p:xfrm>
        <a:graphic>
          <a:graphicData uri="http://schemas.openxmlformats.org/drawingml/2006/table">
            <a:tbl>
              <a:tblPr/>
              <a:tblGrid>
                <a:gridCol w="1584325"/>
                <a:gridCol w="1152525"/>
                <a:gridCol w="1187450"/>
              </a:tblGrid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O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월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+△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일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= 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나온 숫자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7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로 나눈 나머지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해당 날짜의 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1, 8, 15, 22, 29, 36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1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월요일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2, 9, 16, 23, 30, 37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2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화요일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3, 10, 17, 24, 31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3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수요일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4, 11, 18, 25, 32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4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목요일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5, 12, 19, 26, 33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5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금요일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6, 13, 20, 27, 34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6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토요일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7, 14, 21, 28, 35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0</a:t>
                      </a:r>
                      <a:endParaRPr kumimoji="1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한컴바탕" pitchFamily="18" charset="2"/>
                        </a:rPr>
                        <a:t> 일요일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Rectangle 188"/>
          <p:cNvSpPr>
            <a:spLocks noChangeArrowheads="1"/>
          </p:cNvSpPr>
          <p:nvPr/>
        </p:nvSpPr>
        <p:spPr bwMode="auto">
          <a:xfrm>
            <a:off x="6551613" y="4559300"/>
            <a:ext cx="5048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>
                <a:latin typeface="+mn-ea"/>
                <a:ea typeface="+mn-ea"/>
              </a:rPr>
              <a:t>표 </a:t>
            </a:r>
            <a:r>
              <a:rPr kumimoji="0" lang="en-US" altLang="ko-KR" sz="1000">
                <a:latin typeface="+mn-ea"/>
                <a:ea typeface="+mn-ea"/>
              </a:rPr>
              <a:t>2]</a:t>
            </a:r>
            <a:endParaRPr kumimoji="0" lang="ko-KR" altLang="en-US" sz="100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[</a:t>
            </a:r>
            <a:r>
              <a:rPr kumimoji="0" lang="ko-KR" altLang="en-US" sz="1000" b="1">
                <a:latin typeface="+mn-ea"/>
                <a:ea typeface="+mn-ea"/>
              </a:rPr>
              <a:t>비법서 </a:t>
            </a:r>
            <a:r>
              <a:rPr kumimoji="0" lang="en-US" altLang="ko-KR" sz="1000" b="1">
                <a:latin typeface="+mn-ea"/>
                <a:ea typeface="+mn-ea"/>
              </a:rPr>
              <a:t>11] </a:t>
            </a:r>
            <a:r>
              <a:rPr kumimoji="0" lang="ko-KR" altLang="en-US" sz="1000" b="1">
                <a:latin typeface="+mn-ea"/>
                <a:ea typeface="+mn-ea"/>
              </a:rPr>
              <a:t>교육 마술</a:t>
            </a:r>
            <a:r>
              <a:rPr kumimoji="0" lang="en-US" altLang="ko-KR" sz="1000" b="1">
                <a:latin typeface="+mn-ea"/>
                <a:ea typeface="+mn-ea"/>
              </a:rPr>
              <a:t>_</a:t>
            </a:r>
            <a:r>
              <a:rPr kumimoji="0" lang="ko-KR" altLang="en-US" sz="1000" b="1">
                <a:latin typeface="+mn-ea"/>
                <a:ea typeface="+mn-ea"/>
              </a:rPr>
              <a:t>심리 마술 </a:t>
            </a:r>
            <a:r>
              <a:rPr kumimoji="0" lang="en-US" altLang="ko-KR" sz="1000" b="1">
                <a:latin typeface="+mn-ea"/>
                <a:ea typeface="+mn-ea"/>
              </a:rPr>
              <a:t>Ⅰ</a:t>
            </a: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60338" y="425450"/>
            <a:ext cx="2420937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1. </a:t>
            </a:r>
            <a:r>
              <a:rPr kumimoji="0" lang="ko-KR" altLang="en-US" sz="1000" b="1">
                <a:latin typeface="+mn-ea"/>
                <a:ea typeface="+mn-ea"/>
              </a:rPr>
              <a:t>애니멀 카드 마술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184150" y="773113"/>
            <a:ext cx="4316413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여섯 마리의 동물 그림 카드 중에서 아무거나 한 마리를 선택하게 하고, 그 동물이 작은 봉투에 미리 예언이 되어있는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293688" y="121443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en-US" sz="1000" dirty="0">
                <a:latin typeface="+mn-ea"/>
                <a:ea typeface="+mn-ea"/>
              </a:rPr>
              <a:t>큰 봉투와 작은 봉투를 준비하고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카드 </a:t>
            </a:r>
            <a:r>
              <a:rPr kumimoji="0" lang="ko-KR" altLang="en-US" sz="1000" dirty="0">
                <a:latin typeface="+mn-ea"/>
                <a:ea typeface="+mn-ea"/>
              </a:rPr>
              <a:t>여섯 장을 부채모양으로 잡는다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293688" y="149383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작은 봉투에 한 장의 카드가 </a:t>
            </a:r>
            <a:r>
              <a:rPr kumimoji="0" lang="ko-KR" altLang="ko-KR" sz="1000" dirty="0">
                <a:latin typeface="+mn-ea"/>
                <a:ea typeface="+mn-ea"/>
              </a:rPr>
              <a:t>예언이 </a:t>
            </a:r>
            <a:r>
              <a:rPr kumimoji="0" lang="ko-KR" altLang="ko-KR" sz="1000" dirty="0">
                <a:latin typeface="+mn-ea"/>
                <a:ea typeface="+mn-ea"/>
              </a:rPr>
              <a:t>되어 있다고 한다.</a:t>
            </a:r>
            <a:endParaRPr kumimoji="0" lang="ko-KR" altLang="en-US" sz="10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293688" y="1774825"/>
            <a:ext cx="406400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상대방에게 1부터 6까지의 숫자 중에서 </a:t>
            </a:r>
            <a:r>
              <a:rPr kumimoji="0" lang="ko-KR" altLang="ko-KR" sz="1000" dirty="0">
                <a:latin typeface="+mn-ea"/>
                <a:ea typeface="+mn-ea"/>
              </a:rPr>
              <a:t>한 </a:t>
            </a:r>
            <a:r>
              <a:rPr kumimoji="0" lang="ko-KR" altLang="ko-KR" sz="1000" dirty="0">
                <a:latin typeface="+mn-ea"/>
                <a:ea typeface="+mn-ea"/>
              </a:rPr>
              <a:t>개의 숫자를 고르게 한다.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293688" y="2062163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상대방이 선택한 카드를 손가락으로 </a:t>
            </a:r>
            <a:r>
              <a:rPr kumimoji="0" lang="ko-KR" altLang="ko-KR" sz="1000" dirty="0">
                <a:latin typeface="+mn-ea"/>
                <a:ea typeface="+mn-ea"/>
              </a:rPr>
              <a:t>세어준다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ko-KR" altLang="en-US" sz="10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293688" y="235108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ko-KR" sz="1000">
                <a:latin typeface="+mn-ea"/>
                <a:ea typeface="+mn-ea"/>
              </a:rPr>
              <a:t>상대방이 선택한 카드를 천천히 빼낸다.</a:t>
            </a: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298450" y="2640013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ko-KR" sz="1000" dirty="0">
                <a:latin typeface="+mn-ea"/>
                <a:ea typeface="+mn-ea"/>
              </a:rPr>
              <a:t>나머지 다섯 장의 카드는 바닥에 </a:t>
            </a:r>
            <a:r>
              <a:rPr kumimoji="0" lang="ko-KR" altLang="ko-KR" sz="1000" dirty="0">
                <a:latin typeface="+mn-ea"/>
                <a:ea typeface="+mn-ea"/>
              </a:rPr>
              <a:t>내려놓는다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2" name="AutoShape 27"/>
          <p:cNvSpPr>
            <a:spLocks noChangeArrowheads="1"/>
          </p:cNvSpPr>
          <p:nvPr/>
        </p:nvSpPr>
        <p:spPr bwMode="auto">
          <a:xfrm>
            <a:off x="285750" y="2925763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>
            <a:normAutofit fontScale="92500"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선택한 카드와 작은 봉투에 있는 카드를 들어 올려서 </a:t>
            </a:r>
            <a:r>
              <a:rPr kumimoji="0" lang="ko-KR" altLang="en-US" sz="1000" dirty="0">
                <a:latin typeface="+mn-ea"/>
                <a:ea typeface="+mn-ea"/>
              </a:rPr>
              <a:t>같이 잡아준다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293688" y="321468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8.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작은 봉투에서 카드를 꺼내보면,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선택한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카드와 똑같은 카드가 나온다.</a:t>
            </a:r>
            <a:endParaRPr kumimoji="0" lang="ko-KR" altLang="en-US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285750" y="3797300"/>
            <a:ext cx="406400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10. </a:t>
            </a:r>
            <a:r>
              <a:rPr kumimoji="0" lang="ko-KR" altLang="ko-KR" sz="1000">
                <a:latin typeface="+mn-ea"/>
                <a:ea typeface="+mn-ea"/>
              </a:rPr>
              <a:t>카드 두 장은 바닥에 내려놓는다.</a:t>
            </a: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285750" y="408463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ko-KR" sz="1000" dirty="0">
                <a:latin typeface="+mn-ea"/>
                <a:ea typeface="+mn-ea"/>
              </a:rPr>
              <a:t>상대방에게 큰 봉투를 </a:t>
            </a:r>
            <a:r>
              <a:rPr kumimoji="0" lang="ko-KR" altLang="en-US" sz="1000" dirty="0">
                <a:latin typeface="+mn-ea"/>
                <a:ea typeface="+mn-ea"/>
              </a:rPr>
              <a:t>건네</a:t>
            </a:r>
            <a:r>
              <a:rPr kumimoji="0" lang="en-US" altLang="ko-KR" sz="1000" dirty="0">
                <a:latin typeface="+mn-ea"/>
                <a:ea typeface="+mn-ea"/>
              </a:rPr>
              <a:t>,</a:t>
            </a:r>
            <a:r>
              <a:rPr kumimoji="0" lang="ko-KR" altLang="ko-KR" sz="1000" dirty="0">
                <a:latin typeface="+mn-ea"/>
                <a:ea typeface="+mn-ea"/>
              </a:rPr>
              <a:t> 상대방</a:t>
            </a:r>
            <a:r>
              <a:rPr kumimoji="0" lang="ko-KR" altLang="en-US" sz="1000" dirty="0">
                <a:latin typeface="+mn-ea"/>
                <a:ea typeface="+mn-ea"/>
              </a:rPr>
              <a:t>이</a:t>
            </a:r>
            <a:r>
              <a:rPr kumimoji="0" lang="ko-KR" altLang="ko-KR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봉투를 </a:t>
            </a:r>
            <a:r>
              <a:rPr kumimoji="0" lang="ko-KR" altLang="en-US" sz="1000" dirty="0">
                <a:latin typeface="+mn-ea"/>
                <a:ea typeface="+mn-ea"/>
              </a:rPr>
              <a:t>확인하게 한다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285750" y="3509963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ko-KR" sz="1000" dirty="0">
                <a:latin typeface="+mn-ea"/>
                <a:ea typeface="+mn-ea"/>
              </a:rPr>
              <a:t>큰 봉투를 손으로 올리면서 여기도 </a:t>
            </a:r>
            <a:r>
              <a:rPr kumimoji="0" lang="ko-KR" altLang="ko-KR" sz="1000" dirty="0">
                <a:latin typeface="+mn-ea"/>
                <a:ea typeface="+mn-ea"/>
              </a:rPr>
              <a:t>같은 </a:t>
            </a:r>
            <a:r>
              <a:rPr kumimoji="0" lang="ko-KR" altLang="ko-KR" sz="1000" dirty="0">
                <a:latin typeface="+mn-ea"/>
                <a:ea typeface="+mn-ea"/>
              </a:rPr>
              <a:t>카드가 있다고 말한다.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auto">
          <a:xfrm>
            <a:off x="285750" y="4383088"/>
            <a:ext cx="40640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ko-KR" sz="1000" dirty="0">
                <a:latin typeface="+mn-ea"/>
                <a:ea typeface="+mn-ea"/>
              </a:rPr>
              <a:t>큰 봉투에서 갑자기 무언가가 큰소리와 </a:t>
            </a:r>
            <a:r>
              <a:rPr kumimoji="0" lang="ko-KR" altLang="ko-KR" sz="1000" dirty="0">
                <a:latin typeface="+mn-ea"/>
                <a:ea typeface="+mn-ea"/>
              </a:rPr>
              <a:t>함께 </a:t>
            </a:r>
            <a:r>
              <a:rPr kumimoji="0" lang="ko-KR" altLang="ko-KR" sz="1000" dirty="0">
                <a:latin typeface="+mn-ea"/>
                <a:ea typeface="+mn-ea"/>
              </a:rPr>
              <a:t>튀어나온다.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8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2. </a:t>
            </a:r>
            <a:r>
              <a:rPr kumimoji="0" lang="ko-KR" altLang="en-US" sz="1000" b="1">
                <a:latin typeface="+mn-ea"/>
                <a:ea typeface="+mn-ea"/>
              </a:rPr>
              <a:t>착시 카드 마술</a:t>
            </a:r>
          </a:p>
        </p:txBody>
      </p:sp>
      <p:sp>
        <p:nvSpPr>
          <p:cNvPr id="19" name="Rectangle 82"/>
          <p:cNvSpPr>
            <a:spLocks noChangeArrowheads="1"/>
          </p:cNvSpPr>
          <p:nvPr/>
        </p:nvSpPr>
        <p:spPr bwMode="auto">
          <a:xfrm>
            <a:off x="4605338" y="787400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동그란 바퀴처럼 생긴 카드를 한 방향으로 돌리면 동전 같은 모양이 나타나고, 가짜 동전이라고 생각하는 순간 진짜 동전이 손 안에 떨어지는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4754563" y="1214438"/>
            <a:ext cx="42418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동그란 바퀴모양의 카드를 보여주고, </a:t>
            </a:r>
            <a:r>
              <a:rPr kumimoji="0" lang="ko-KR" altLang="ko-KR" sz="1000" dirty="0">
                <a:latin typeface="+mn-ea"/>
                <a:ea typeface="+mn-ea"/>
              </a:rPr>
              <a:t>안에 </a:t>
            </a:r>
            <a:r>
              <a:rPr kumimoji="0" lang="ko-KR" altLang="ko-KR" sz="1000" dirty="0">
                <a:latin typeface="+mn-ea"/>
                <a:ea typeface="+mn-ea"/>
              </a:rPr>
              <a:t>무엇이 보이는지 물어본다.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4754563" y="1493838"/>
            <a:ext cx="42418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카드를 한 방향으로 돌려주며 동전이 </a:t>
            </a:r>
            <a:r>
              <a:rPr kumimoji="0" lang="ko-KR" altLang="ko-KR" sz="1000" dirty="0">
                <a:latin typeface="+mn-ea"/>
                <a:ea typeface="+mn-ea"/>
              </a:rPr>
              <a:t>보이는 </a:t>
            </a:r>
            <a:r>
              <a:rPr kumimoji="0" lang="ko-KR" altLang="ko-KR" sz="1000" dirty="0">
                <a:latin typeface="+mn-ea"/>
                <a:ea typeface="+mn-ea"/>
              </a:rPr>
              <a:t>지를 물어</a:t>
            </a:r>
            <a:r>
              <a:rPr kumimoji="0" lang="ko-KR" altLang="en-US" sz="1000" dirty="0">
                <a:latin typeface="+mn-ea"/>
                <a:ea typeface="+mn-ea"/>
              </a:rPr>
              <a:t>본다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4754563" y="1774825"/>
            <a:ext cx="424180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동전이 보인다고 하면 손을 펴보라고 하고</a:t>
            </a:r>
            <a:r>
              <a:rPr kumimoji="0" lang="ko-KR" altLang="ko-KR" sz="1000" dirty="0">
                <a:latin typeface="+mn-ea"/>
                <a:ea typeface="+mn-ea"/>
              </a:rPr>
              <a:t>,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손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안에 카드를 문질러준다.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>
            <a:off x="4754563" y="2062163"/>
            <a:ext cx="42418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4.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카드 안에 있던 동전이 손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안에 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떨어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진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것 같은 착시효과가 나타난다.</a:t>
            </a:r>
            <a:r>
              <a:rPr kumimoji="0" lang="ko-KR" altLang="ko-KR" sz="1000" dirty="0">
                <a:latin typeface="+mn-ea"/>
                <a:ea typeface="+mn-ea"/>
              </a:rPr>
              <a:t> 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4" name="AutoShape 25"/>
          <p:cNvSpPr>
            <a:spLocks noChangeArrowheads="1"/>
          </p:cNvSpPr>
          <p:nvPr/>
        </p:nvSpPr>
        <p:spPr bwMode="auto">
          <a:xfrm>
            <a:off x="4754563" y="2351088"/>
            <a:ext cx="42418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ko-KR" sz="1000">
                <a:latin typeface="+mn-ea"/>
                <a:ea typeface="+mn-ea"/>
              </a:rPr>
              <a:t>카드의 뒷면을 보여준다.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25" name="AutoShape 26"/>
          <p:cNvSpPr>
            <a:spLocks noChangeArrowheads="1"/>
          </p:cNvSpPr>
          <p:nvPr/>
        </p:nvSpPr>
        <p:spPr bwMode="auto">
          <a:xfrm>
            <a:off x="4759325" y="2640013"/>
            <a:ext cx="424180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ko-KR" sz="1000">
                <a:latin typeface="+mn-ea"/>
                <a:ea typeface="+mn-ea"/>
              </a:rPr>
              <a:t>아무 이상이 없다는 것을 확인시킨다.</a:t>
            </a:r>
            <a:endParaRPr kumimoji="0" lang="en-US" altLang="ko-KR" sz="100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3"/>
          <p:cNvSpPr>
            <a:spLocks noChangeArrowheads="1"/>
          </p:cNvSpPr>
          <p:nvPr/>
        </p:nvSpPr>
        <p:spPr bwMode="auto">
          <a:xfrm>
            <a:off x="14287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3. </a:t>
            </a:r>
            <a:r>
              <a:rPr kumimoji="0" lang="ko-KR" altLang="en-US" sz="1000" b="1" dirty="0">
                <a:latin typeface="+mn-ea"/>
                <a:ea typeface="+mn-ea"/>
              </a:rPr>
              <a:t>색깔 맞히기 카드 마술</a:t>
            </a:r>
            <a:endParaRPr kumimoji="0" lang="en-US" altLang="ko-KR" sz="1000" b="1" dirty="0">
              <a:latin typeface="+mn-ea"/>
              <a:ea typeface="+mn-ea"/>
            </a:endParaRPr>
          </a:p>
        </p:txBody>
      </p:sp>
      <p:sp>
        <p:nvSpPr>
          <p:cNvPr id="3" name="Rectangle 57"/>
          <p:cNvSpPr>
            <a:spLocks noChangeArrowheads="1"/>
          </p:cNvSpPr>
          <p:nvPr/>
        </p:nvSpPr>
        <p:spPr bwMode="auto">
          <a:xfrm>
            <a:off x="214313" y="785813"/>
            <a:ext cx="414337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세 장의 각기 다른 색깔 중에서 한 색깔을 선택하게 하고, 그 색깔을 </a:t>
            </a:r>
            <a: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선택할 </a:t>
            </a:r>
            <a:r>
              <a:rPr kumimoji="0"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것을 미리 예언해 둔 쪽지를 보여주는 마술</a:t>
            </a:r>
            <a:endParaRPr kumimoji="0"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93688" y="123190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각기 다른 색깔의 카드 세 장과 선택을 </a:t>
            </a:r>
            <a:r>
              <a:rPr kumimoji="0" lang="ko-KR" altLang="ko-KR" sz="1000" dirty="0">
                <a:latin typeface="+mn-ea"/>
                <a:ea typeface="+mn-ea"/>
              </a:rPr>
              <a:t>나타내는 </a:t>
            </a:r>
            <a:r>
              <a:rPr kumimoji="0" lang="ko-KR" altLang="ko-KR" sz="1000" dirty="0">
                <a:latin typeface="+mn-ea"/>
                <a:ea typeface="+mn-ea"/>
              </a:rPr>
              <a:t>작은 상자를 준비한다. 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293688" y="151130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무슨 색깔을 선택할지 미리 알고 </a:t>
            </a:r>
            <a:r>
              <a:rPr kumimoji="0" lang="ko-KR" altLang="ko-KR" sz="1000" dirty="0">
                <a:latin typeface="+mn-ea"/>
                <a:ea typeface="+mn-ea"/>
              </a:rPr>
              <a:t>쪽지에 </a:t>
            </a:r>
            <a:r>
              <a:rPr kumimoji="0" lang="ko-KR" altLang="ko-KR" sz="1000" dirty="0">
                <a:latin typeface="+mn-ea"/>
                <a:ea typeface="+mn-ea"/>
              </a:rPr>
              <a:t>예언을 해두었다고 말한다.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93688" y="1792288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원하는 색깔 위에 작은 상자를 </a:t>
            </a:r>
            <a:r>
              <a:rPr kumimoji="0" lang="ko-KR" altLang="ko-KR" sz="1000" dirty="0">
                <a:latin typeface="+mn-ea"/>
                <a:ea typeface="+mn-ea"/>
              </a:rPr>
              <a:t>올려놓게 </a:t>
            </a:r>
            <a:r>
              <a:rPr kumimoji="0" lang="ko-KR" altLang="ko-KR" sz="1000" dirty="0">
                <a:latin typeface="+mn-ea"/>
                <a:ea typeface="+mn-ea"/>
              </a:rPr>
              <a:t>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293688" y="207962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상대방이 선택한 카드 위의 작은 상자를 </a:t>
            </a:r>
            <a:r>
              <a:rPr kumimoji="0" lang="ko-KR" altLang="ko-KR" sz="1000" dirty="0">
                <a:latin typeface="+mn-ea"/>
                <a:ea typeface="+mn-ea"/>
              </a:rPr>
              <a:t>옆으로 </a:t>
            </a:r>
            <a:r>
              <a:rPr kumimoji="0" lang="ko-KR" altLang="ko-KR" sz="1000" dirty="0">
                <a:latin typeface="+mn-ea"/>
                <a:ea typeface="+mn-ea"/>
              </a:rPr>
              <a:t>옮겨 놓는다.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8" name="AutoShape 25"/>
          <p:cNvSpPr>
            <a:spLocks noChangeArrowheads="1"/>
          </p:cNvSpPr>
          <p:nvPr/>
        </p:nvSpPr>
        <p:spPr bwMode="auto">
          <a:xfrm>
            <a:off x="293688" y="236855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ko-KR" sz="1000" dirty="0">
                <a:latin typeface="+mn-ea"/>
                <a:ea typeface="+mn-ea"/>
              </a:rPr>
              <a:t>상대방이 선택한 카드를 천천히 </a:t>
            </a:r>
            <a:r>
              <a:rPr kumimoji="0" lang="ko-KR" altLang="ko-KR" sz="1000" dirty="0">
                <a:latin typeface="+mn-ea"/>
                <a:ea typeface="+mn-ea"/>
              </a:rPr>
              <a:t>들어 </a:t>
            </a:r>
            <a:r>
              <a:rPr kumimoji="0" lang="ko-KR" altLang="ko-KR" sz="1000" dirty="0">
                <a:latin typeface="+mn-ea"/>
                <a:ea typeface="+mn-ea"/>
              </a:rPr>
              <a:t>올려 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298450" y="265747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6.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카드를 뒤집어서 뒷면에 잇는 글씨를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보여준다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.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293688" y="2943225"/>
            <a:ext cx="4206875" cy="41433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ko-KR" sz="1000" dirty="0">
                <a:latin typeface="+mn-ea"/>
                <a:ea typeface="+mn-ea"/>
              </a:rPr>
              <a:t>나머지 두 장의 카드를 뒤집어서 </a:t>
            </a:r>
            <a:r>
              <a:rPr kumimoji="0" lang="ko-KR" altLang="ko-KR" sz="1000" dirty="0">
                <a:latin typeface="+mn-ea"/>
                <a:ea typeface="+mn-ea"/>
              </a:rPr>
              <a:t>아무 </a:t>
            </a:r>
            <a:r>
              <a:rPr kumimoji="0" lang="ko-KR" altLang="ko-KR" sz="1000" dirty="0">
                <a:latin typeface="+mn-ea"/>
                <a:ea typeface="+mn-ea"/>
              </a:rPr>
              <a:t>것도 적혀 있지 않은 것을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확인시킨다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293688" y="3402013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ko-KR" sz="1000" dirty="0">
                <a:latin typeface="+mn-ea"/>
                <a:ea typeface="+mn-ea"/>
              </a:rPr>
              <a:t>한 장의 카드에만 예언을 해 놓았다는 </a:t>
            </a:r>
            <a:r>
              <a:rPr kumimoji="0" lang="ko-KR" altLang="ko-KR" sz="1000" dirty="0">
                <a:latin typeface="+mn-ea"/>
                <a:ea typeface="+mn-ea"/>
              </a:rPr>
              <a:t>것을 </a:t>
            </a:r>
            <a:r>
              <a:rPr kumimoji="0" lang="ko-KR" altLang="ko-KR" sz="1000" dirty="0">
                <a:latin typeface="+mn-ea"/>
                <a:ea typeface="+mn-ea"/>
              </a:rPr>
              <a:t>다시 한번 확인시켜 준다.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2" name="AutoShape 26"/>
          <p:cNvSpPr>
            <a:spLocks noChangeArrowheads="1"/>
          </p:cNvSpPr>
          <p:nvPr/>
        </p:nvSpPr>
        <p:spPr bwMode="auto">
          <a:xfrm>
            <a:off x="285750" y="398462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10.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상자의 뒷면을 돌려서 보여주면,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예언이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그 뒤에 붙어있다.</a:t>
            </a:r>
            <a:endParaRPr kumimoji="0" lang="ko-KR" altLang="en-US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285750" y="4271963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ko-KR" sz="1000" dirty="0">
                <a:latin typeface="+mn-ea"/>
                <a:ea typeface="+mn-ea"/>
              </a:rPr>
              <a:t>가장 왼쪽의 카드를 선택했을 경</a:t>
            </a:r>
            <a:r>
              <a:rPr kumimoji="0" lang="ko-KR" altLang="en-US" sz="1000" dirty="0">
                <a:latin typeface="+mn-ea"/>
                <a:ea typeface="+mn-ea"/>
              </a:rPr>
              <a:t>우</a:t>
            </a:r>
            <a:r>
              <a:rPr kumimoji="0" lang="ko-KR" altLang="ko-KR" sz="1000" dirty="0">
                <a:latin typeface="+mn-ea"/>
                <a:ea typeface="+mn-ea"/>
              </a:rPr>
              <a:t>, </a:t>
            </a:r>
            <a:r>
              <a:rPr kumimoji="0" lang="ko-KR" altLang="ko-KR" sz="1000" dirty="0">
                <a:latin typeface="+mn-ea"/>
                <a:ea typeface="+mn-ea"/>
              </a:rPr>
              <a:t>작은 </a:t>
            </a:r>
            <a:r>
              <a:rPr kumimoji="0" lang="ko-KR" altLang="ko-KR" sz="1000" dirty="0">
                <a:latin typeface="+mn-ea"/>
                <a:ea typeface="+mn-ea"/>
              </a:rPr>
              <a:t>상자를 위로 들어 올린다.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285750" y="3697288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ko-KR" sz="1000" dirty="0">
                <a:latin typeface="+mn-ea"/>
                <a:ea typeface="+mn-ea"/>
              </a:rPr>
              <a:t>가운데 있는 카드를 선택했을 경우, </a:t>
            </a:r>
            <a:r>
              <a:rPr kumimoji="0" lang="ko-KR" altLang="ko-KR" sz="1000" dirty="0">
                <a:latin typeface="+mn-ea"/>
                <a:ea typeface="+mn-ea"/>
              </a:rPr>
              <a:t>작은 </a:t>
            </a:r>
            <a:r>
              <a:rPr kumimoji="0" lang="ko-KR" altLang="ko-KR" sz="1000" dirty="0">
                <a:latin typeface="+mn-ea"/>
                <a:ea typeface="+mn-ea"/>
              </a:rPr>
              <a:t>상자를 위로 들어 올린다.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285750" y="4570413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12.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그 상자의 뚜껑을 열면, 그 안에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쪽지가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있고 쪽지에 예언이 되어있다.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[</a:t>
            </a:r>
            <a:r>
              <a:rPr kumimoji="0" lang="ko-KR" altLang="en-US" sz="1000" b="1">
                <a:latin typeface="+mn-ea"/>
                <a:ea typeface="+mn-ea"/>
              </a:rPr>
              <a:t>비법서 </a:t>
            </a:r>
            <a:r>
              <a:rPr kumimoji="0" lang="en-US" altLang="ko-KR" sz="1000" b="1">
                <a:latin typeface="+mn-ea"/>
                <a:ea typeface="+mn-ea"/>
              </a:rPr>
              <a:t>11] </a:t>
            </a:r>
            <a:r>
              <a:rPr kumimoji="0" lang="ko-KR" altLang="en-US" sz="1000" b="1">
                <a:latin typeface="+mn-ea"/>
                <a:ea typeface="+mn-ea"/>
              </a:rPr>
              <a:t>교육 마술</a:t>
            </a:r>
            <a:r>
              <a:rPr kumimoji="0" lang="en-US" altLang="ko-KR" sz="1000" b="1">
                <a:latin typeface="+mn-ea"/>
                <a:ea typeface="+mn-ea"/>
              </a:rPr>
              <a:t>_</a:t>
            </a:r>
            <a:r>
              <a:rPr kumimoji="0" lang="ko-KR" altLang="en-US" sz="1000" b="1">
                <a:latin typeface="+mn-ea"/>
                <a:ea typeface="+mn-ea"/>
              </a:rPr>
              <a:t>심리 마술 </a:t>
            </a:r>
            <a:r>
              <a:rPr kumimoji="0" lang="en-US" altLang="ko-KR" sz="1000" b="1">
                <a:latin typeface="+mn-ea"/>
                <a:ea typeface="+mn-ea"/>
              </a:rPr>
              <a:t>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[</a:t>
            </a:r>
            <a:r>
              <a:rPr kumimoji="0" lang="ko-KR" altLang="en-US" sz="1000" b="1">
                <a:latin typeface="+mn-ea"/>
                <a:ea typeface="+mn-ea"/>
              </a:rPr>
              <a:t>비법서 </a:t>
            </a:r>
            <a:r>
              <a:rPr kumimoji="0" lang="en-US" altLang="ko-KR" sz="1000" b="1">
                <a:latin typeface="+mn-ea"/>
                <a:ea typeface="+mn-ea"/>
              </a:rPr>
              <a:t>12] </a:t>
            </a:r>
            <a:r>
              <a:rPr kumimoji="0" lang="ko-KR" altLang="en-US" sz="1000" b="1">
                <a:latin typeface="+mn-ea"/>
                <a:ea typeface="+mn-ea"/>
              </a:rPr>
              <a:t>교육마술</a:t>
            </a:r>
            <a:r>
              <a:rPr kumimoji="0" lang="en-US" altLang="ko-KR" sz="1000" b="1">
                <a:latin typeface="+mn-ea"/>
                <a:ea typeface="+mn-ea"/>
              </a:rPr>
              <a:t>_</a:t>
            </a:r>
            <a:r>
              <a:rPr kumimoji="0" lang="ko-KR" altLang="en-US" sz="1000" b="1">
                <a:latin typeface="+mn-ea"/>
                <a:ea typeface="+mn-ea"/>
              </a:rPr>
              <a:t>수학 마술 </a:t>
            </a:r>
            <a:r>
              <a:rPr kumimoji="0" lang="en-US" altLang="ko-KR" sz="1000" b="1">
                <a:latin typeface="+mn-ea"/>
                <a:ea typeface="+mn-ea"/>
              </a:rPr>
              <a:t>Ⅱ</a:t>
            </a: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5450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1. </a:t>
            </a:r>
            <a:r>
              <a:rPr kumimoji="0" lang="ko-KR" altLang="en-US" sz="1000" b="1">
                <a:latin typeface="+mn-ea"/>
                <a:ea typeface="+mn-ea"/>
              </a:rPr>
              <a:t>나이 맞히기 카드 마술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247650" y="773113"/>
            <a:ext cx="403860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미리 제작되어진 마술숫자판을 이용해서 상대방이 선택한 숫자를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알아내는 </a:t>
            </a:r>
            <a:r>
              <a:rPr kumimoji="0" lang="ko-KR" altLang="ko-KR" sz="1000" dirty="0">
                <a:latin typeface="+mn-ea"/>
                <a:ea typeface="+mn-ea"/>
              </a:rPr>
              <a:t>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357188" y="121443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1. 1</a:t>
            </a:r>
            <a:r>
              <a:rPr kumimoji="0" lang="ko-KR" altLang="en-US" sz="1000" dirty="0">
                <a:latin typeface="+mn-ea"/>
                <a:ea typeface="+mn-ea"/>
              </a:rPr>
              <a:t>부터 </a:t>
            </a:r>
            <a:r>
              <a:rPr kumimoji="0" lang="en-US" altLang="ko-KR" sz="1000" dirty="0">
                <a:latin typeface="+mn-ea"/>
                <a:ea typeface="+mn-ea"/>
              </a:rPr>
              <a:t>99</a:t>
            </a:r>
            <a:r>
              <a:rPr kumimoji="0" lang="ko-KR" altLang="en-US" sz="1000" dirty="0">
                <a:latin typeface="+mn-ea"/>
                <a:ea typeface="+mn-ea"/>
              </a:rPr>
              <a:t>까지의 숫자 중에서 한 숫자를 </a:t>
            </a:r>
            <a:r>
              <a:rPr kumimoji="0" lang="ko-KR" altLang="en-US" sz="1000" dirty="0">
                <a:latin typeface="+mn-ea"/>
                <a:ea typeface="+mn-ea"/>
              </a:rPr>
              <a:t>마음속으로 </a:t>
            </a:r>
            <a:r>
              <a:rPr kumimoji="0" lang="ko-KR" altLang="en-US" sz="1000" dirty="0">
                <a:latin typeface="+mn-ea"/>
                <a:ea typeface="+mn-ea"/>
              </a:rPr>
              <a:t>생각하게 한다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357188" y="1493838"/>
            <a:ext cx="4143375" cy="43497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2.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생각한 숫자가 판에 있다고 하면 그대로,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없다고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하면 거꾸로 </a:t>
            </a: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  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내려놓는다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. 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357188" y="197008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카드를 모두 내려놓고 잘 정리하면, </a:t>
            </a:r>
            <a:r>
              <a:rPr kumimoji="0" lang="ko-KR" altLang="ko-KR" sz="1000" dirty="0">
                <a:latin typeface="+mn-ea"/>
                <a:ea typeface="+mn-ea"/>
              </a:rPr>
              <a:t>맨 </a:t>
            </a:r>
            <a:r>
              <a:rPr kumimoji="0" lang="ko-KR" altLang="ko-KR" sz="1000" dirty="0">
                <a:latin typeface="+mn-ea"/>
                <a:ea typeface="+mn-ea"/>
              </a:rPr>
              <a:t>위에 7번 카드가 보이게 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357188" y="2257425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그대로 카드 전체를 뒤집어 보면, </a:t>
            </a:r>
            <a:r>
              <a:rPr kumimoji="0" lang="ko-KR" altLang="ko-KR" sz="1000" dirty="0">
                <a:latin typeface="+mn-ea"/>
                <a:ea typeface="+mn-ea"/>
              </a:rPr>
              <a:t>상대방이 </a:t>
            </a:r>
            <a:r>
              <a:rPr kumimoji="0" lang="ko-KR" altLang="ko-KR" sz="1000" dirty="0">
                <a:latin typeface="+mn-ea"/>
                <a:ea typeface="+mn-ea"/>
              </a:rPr>
              <a:t>생각한 숫자가 보이게 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9" name="AutoShape 59"/>
          <p:cNvSpPr>
            <a:spLocks noChangeArrowheads="1"/>
          </p:cNvSpPr>
          <p:nvPr/>
        </p:nvSpPr>
        <p:spPr bwMode="auto">
          <a:xfrm>
            <a:off x="142875" y="2714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2. </a:t>
            </a:r>
            <a:r>
              <a:rPr kumimoji="0" lang="ko-KR" altLang="en-US" sz="1000" b="1" dirty="0">
                <a:latin typeface="+mn-ea"/>
                <a:ea typeface="+mn-ea"/>
              </a:rPr>
              <a:t>암산 마술 </a:t>
            </a:r>
            <a:r>
              <a:rPr kumimoji="0" lang="en-US" altLang="ko-KR" sz="1000" b="1" dirty="0">
                <a:latin typeface="+mn-ea"/>
                <a:ea typeface="+mn-ea"/>
              </a:rPr>
              <a:t>Ⅱ</a:t>
            </a:r>
          </a:p>
        </p:txBody>
      </p:sp>
      <p:sp>
        <p:nvSpPr>
          <p:cNvPr id="10" name="Rectangle 82"/>
          <p:cNvSpPr>
            <a:spLocks noChangeArrowheads="1"/>
          </p:cNvSpPr>
          <p:nvPr/>
        </p:nvSpPr>
        <p:spPr bwMode="auto">
          <a:xfrm>
            <a:off x="166688" y="3073400"/>
            <a:ext cx="419100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상대방에게 세 자리 수 뺄셈을 시킨 다음, 세 자리 수 중에서 한 자리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숫자만 </a:t>
            </a:r>
            <a:r>
              <a:rPr kumimoji="0" lang="ko-KR" altLang="ko-KR" sz="1000" dirty="0">
                <a:latin typeface="+mn-ea"/>
                <a:ea typeface="+mn-ea"/>
              </a:rPr>
              <a:t>알려줘도 그 답을 알아내는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1" name="AutoShape 45"/>
          <p:cNvSpPr>
            <a:spLocks noChangeArrowheads="1"/>
          </p:cNvSpPr>
          <p:nvPr/>
        </p:nvSpPr>
        <p:spPr bwMode="auto">
          <a:xfrm>
            <a:off x="67468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2" name="AutoShape 46"/>
          <p:cNvSpPr>
            <a:spLocks noChangeArrowheads="1"/>
          </p:cNvSpPr>
          <p:nvPr/>
        </p:nvSpPr>
        <p:spPr bwMode="auto">
          <a:xfrm>
            <a:off x="99853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3" name="AutoShape 47"/>
          <p:cNvSpPr>
            <a:spLocks noChangeArrowheads="1"/>
          </p:cNvSpPr>
          <p:nvPr/>
        </p:nvSpPr>
        <p:spPr bwMode="auto">
          <a:xfrm>
            <a:off x="132238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4" name="AutoShape 48"/>
          <p:cNvSpPr>
            <a:spLocks noChangeArrowheads="1"/>
          </p:cNvSpPr>
          <p:nvPr/>
        </p:nvSpPr>
        <p:spPr bwMode="auto">
          <a:xfrm>
            <a:off x="1863725" y="3676650"/>
            <a:ext cx="20478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5" name="AutoShape 49"/>
          <p:cNvSpPr>
            <a:spLocks noChangeArrowheads="1"/>
          </p:cNvSpPr>
          <p:nvPr/>
        </p:nvSpPr>
        <p:spPr bwMode="auto">
          <a:xfrm>
            <a:off x="2187575" y="3676650"/>
            <a:ext cx="20478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6" name="AutoShape 50"/>
          <p:cNvSpPr>
            <a:spLocks noChangeArrowheads="1"/>
          </p:cNvSpPr>
          <p:nvPr/>
        </p:nvSpPr>
        <p:spPr bwMode="auto">
          <a:xfrm>
            <a:off x="2511425" y="3676650"/>
            <a:ext cx="20478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rnd" algn="ctr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7" name="AutoShape 51"/>
          <p:cNvSpPr>
            <a:spLocks noChangeArrowheads="1"/>
          </p:cNvSpPr>
          <p:nvPr/>
        </p:nvSpPr>
        <p:spPr bwMode="auto">
          <a:xfrm>
            <a:off x="308768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>
            <a:off x="341153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>
            <a:off x="3735388" y="3676650"/>
            <a:ext cx="204787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0" name="AutoShape 54"/>
          <p:cNvSpPr>
            <a:spLocks noChangeArrowheads="1"/>
          </p:cNvSpPr>
          <p:nvPr/>
        </p:nvSpPr>
        <p:spPr bwMode="auto">
          <a:xfrm>
            <a:off x="871538" y="4432300"/>
            <a:ext cx="3203575" cy="258763"/>
          </a:xfrm>
          <a:prstGeom prst="roundRect">
            <a:avLst>
              <a:gd name="adj" fmla="val 9171"/>
            </a:avLst>
          </a:prstGeom>
          <a:solidFill>
            <a:schemeClr val="bg1">
              <a:alpha val="30196"/>
            </a:schemeClr>
          </a:solidFill>
          <a:ln w="9525" algn="ctr">
            <a:solidFill>
              <a:srgbClr val="96969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1" name="Rectangle 55"/>
          <p:cNvSpPr>
            <a:spLocks noChangeArrowheads="1"/>
          </p:cNvSpPr>
          <p:nvPr/>
        </p:nvSpPr>
        <p:spPr bwMode="auto">
          <a:xfrm>
            <a:off x="1646238" y="3803650"/>
            <a:ext cx="179387" cy="246063"/>
          </a:xfrm>
          <a:prstGeom prst="rect">
            <a:avLst/>
          </a:prstGeom>
          <a:solidFill>
            <a:srgbClr val="808080"/>
          </a:solidFill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2" name="Rectangle 56"/>
          <p:cNvSpPr>
            <a:spLocks noChangeArrowheads="1"/>
          </p:cNvSpPr>
          <p:nvPr/>
        </p:nvSpPr>
        <p:spPr bwMode="auto">
          <a:xfrm>
            <a:off x="2843213" y="3778250"/>
            <a:ext cx="179387" cy="246063"/>
          </a:xfrm>
          <a:prstGeom prst="rect">
            <a:avLst/>
          </a:prstGeom>
          <a:solidFill>
            <a:srgbClr val="808080"/>
          </a:solidFill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3" name="Rectangle 57"/>
          <p:cNvSpPr>
            <a:spLocks noChangeArrowheads="1"/>
          </p:cNvSpPr>
          <p:nvPr/>
        </p:nvSpPr>
        <p:spPr bwMode="auto">
          <a:xfrm>
            <a:off x="2843213" y="3840163"/>
            <a:ext cx="179387" cy="246062"/>
          </a:xfrm>
          <a:prstGeom prst="rect">
            <a:avLst/>
          </a:prstGeom>
          <a:solidFill>
            <a:srgbClr val="808080"/>
          </a:solidFill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4" name="AutoShape 58"/>
          <p:cNvSpPr>
            <a:spLocks noChangeArrowheads="1"/>
          </p:cNvSpPr>
          <p:nvPr/>
        </p:nvSpPr>
        <p:spPr bwMode="auto">
          <a:xfrm rot="5400000">
            <a:off x="3319463" y="3911600"/>
            <a:ext cx="468312" cy="719138"/>
          </a:xfrm>
          <a:prstGeom prst="rightArrow">
            <a:avLst>
              <a:gd name="adj1" fmla="val 48417"/>
              <a:gd name="adj2" fmla="val 36366"/>
            </a:avLst>
          </a:prstGeom>
          <a:gradFill rotWithShape="1">
            <a:gsLst>
              <a:gs pos="0">
                <a:srgbClr val="FDF9FD"/>
              </a:gs>
              <a:gs pos="100000">
                <a:srgbClr val="FFCC66">
                  <a:alpha val="78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3000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5" name="Line 59"/>
          <p:cNvSpPr>
            <a:spLocks noChangeShapeType="1"/>
          </p:cNvSpPr>
          <p:nvPr/>
        </p:nvSpPr>
        <p:spPr bwMode="auto">
          <a:xfrm>
            <a:off x="3086100" y="4037013"/>
            <a:ext cx="9715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26" name="Text Box 60"/>
          <p:cNvSpPr txBox="1">
            <a:spLocks noChangeArrowheads="1"/>
          </p:cNvSpPr>
          <p:nvPr/>
        </p:nvSpPr>
        <p:spPr bwMode="auto">
          <a:xfrm>
            <a:off x="3122613" y="4095750"/>
            <a:ext cx="912812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>
                <a:latin typeface="+mn-ea"/>
                <a:ea typeface="+mn-ea"/>
              </a:rPr>
              <a:t>답은 무조건</a:t>
            </a:r>
            <a:r>
              <a:rPr kumimoji="0" lang="en-US" altLang="ko-KR" sz="1000" b="1">
                <a:latin typeface="+mn-ea"/>
                <a:ea typeface="+mn-ea"/>
              </a:rPr>
              <a:t>!</a:t>
            </a: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960438" y="4429125"/>
            <a:ext cx="3044825" cy="246063"/>
          </a:xfrm>
          <a:prstGeom prst="rect">
            <a:avLst/>
          </a:prstGeom>
          <a:solidFill>
            <a:srgbClr val="C0C0C0">
              <a:alpha val="3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ko-KR" sz="1000" b="1">
                <a:solidFill>
                  <a:srgbClr val="FF0000"/>
                </a:solidFill>
                <a:latin typeface="+mn-ea"/>
                <a:ea typeface="+mn-ea"/>
              </a:rPr>
              <a:t>99(099), 198, 297, 396, 495, 594, 693, 792, 891</a:t>
            </a:r>
            <a:endParaRPr kumimoji="0" lang="ko-KR" altLang="en-US" sz="10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8" name="Text Box 66"/>
          <p:cNvSpPr txBox="1">
            <a:spLocks noChangeArrowheads="1"/>
          </p:cNvSpPr>
          <p:nvPr/>
        </p:nvSpPr>
        <p:spPr bwMode="auto">
          <a:xfrm>
            <a:off x="925513" y="4805363"/>
            <a:ext cx="24638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85725" indent="-8572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가운데 숫자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9</a:t>
            </a:r>
            <a:endParaRPr kumimoji="0" lang="ko-KR" altLang="en-US" sz="1000" dirty="0">
              <a:latin typeface="+mn-ea"/>
              <a:ea typeface="+mn-ea"/>
            </a:endParaRPr>
          </a:p>
          <a:p>
            <a:pPr marL="85725" indent="-8572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맨 앞자리 숫자</a:t>
            </a:r>
            <a:r>
              <a:rPr kumimoji="0" lang="ko-KR" altLang="en-US" sz="1000" dirty="0">
                <a:latin typeface="+mn-ea"/>
                <a:ea typeface="+mn-ea"/>
              </a:rPr>
              <a:t> +</a:t>
            </a:r>
            <a:r>
              <a:rPr kumimoji="0" lang="ko-KR" altLang="ko-KR" sz="1000" dirty="0">
                <a:latin typeface="+mn-ea"/>
                <a:ea typeface="+mn-ea"/>
              </a:rPr>
              <a:t> 맨 뒷자리 숫자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en-US" altLang="ko-KR" sz="1000" dirty="0">
                <a:latin typeface="+mn-ea"/>
                <a:ea typeface="+mn-ea"/>
              </a:rPr>
              <a:t>=</a:t>
            </a:r>
            <a:r>
              <a:rPr kumimoji="0" lang="ko-KR" altLang="ko-KR" sz="1000" dirty="0">
                <a:latin typeface="+mn-ea"/>
                <a:ea typeface="+mn-ea"/>
              </a:rPr>
              <a:t> 9 </a:t>
            </a:r>
            <a:endParaRPr kumimoji="0" lang="en-US" altLang="ko-KR" sz="1000" b="1" dirty="0">
              <a:latin typeface="+mn-ea"/>
              <a:ea typeface="+mn-ea"/>
            </a:endParaRPr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141288" y="5286375"/>
            <a:ext cx="4287837" cy="1000125"/>
          </a:xfrm>
          <a:prstGeom prst="roundRect">
            <a:avLst>
              <a:gd name="adj" fmla="val 4162"/>
            </a:avLst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6699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0" name="Rectangle 66"/>
          <p:cNvSpPr>
            <a:spLocks noChangeArrowheads="1"/>
          </p:cNvSpPr>
          <p:nvPr/>
        </p:nvSpPr>
        <p:spPr bwMode="auto">
          <a:xfrm>
            <a:off x="146050" y="5353050"/>
            <a:ext cx="4281488" cy="8620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네 자리나 다섯 자리 숫자일 경우에는 어떻게 될지 생각해 보도록 하면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학생들이 자연스럽게 뺄셈 연습을 할 수 있음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ko-KR" altLang="en-US" sz="1000" dirty="0">
              <a:latin typeface="+mn-ea"/>
              <a:ea typeface="+mn-ea"/>
            </a:endParaRP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교실 곳곳에 답을 미리 숨겨두면 교실이 보물찾기 장소가 되어 학생들의 재미와 흥미가 증가 </a:t>
            </a:r>
          </a:p>
        </p:txBody>
      </p:sp>
      <p:sp>
        <p:nvSpPr>
          <p:cNvPr id="31" name="AutoShape 33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3. </a:t>
            </a:r>
            <a:r>
              <a:rPr kumimoji="0" lang="ko-KR" altLang="en-US" sz="1000" b="1" dirty="0">
                <a:latin typeface="+mn-ea"/>
                <a:ea typeface="+mn-ea"/>
              </a:rPr>
              <a:t>확률 주사위 마술</a:t>
            </a:r>
          </a:p>
        </p:txBody>
      </p:sp>
      <p:sp>
        <p:nvSpPr>
          <p:cNvPr id="32" name="Rectangle 57"/>
          <p:cNvSpPr>
            <a:spLocks noChangeArrowheads="1"/>
          </p:cNvSpPr>
          <p:nvPr/>
        </p:nvSpPr>
        <p:spPr bwMode="auto">
          <a:xfrm>
            <a:off x="4595813" y="787400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여섯 개의 주사위가 들어 있는 통을 흔들면, 여섯 개의 주사위가 모두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같은 </a:t>
            </a:r>
            <a:r>
              <a:rPr kumimoji="0" lang="ko-KR" altLang="ko-KR" sz="1000" dirty="0">
                <a:latin typeface="+mn-ea"/>
                <a:ea typeface="+mn-ea"/>
              </a:rPr>
              <a:t>숫자로 바뀌는 주사위마술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4781550" y="1214438"/>
            <a:ext cx="4143375" cy="42862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여섯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개의 주사위가 들어 있는 통을 </a:t>
            </a:r>
            <a:r>
              <a:rPr kumimoji="0" lang="ko-KR" altLang="ko-KR" sz="1000" dirty="0">
                <a:latin typeface="+mn-ea"/>
                <a:ea typeface="+mn-ea"/>
              </a:rPr>
              <a:t>보여주고</a:t>
            </a:r>
            <a:r>
              <a:rPr kumimoji="0" lang="ko-KR" altLang="ko-KR" sz="1000" dirty="0">
                <a:latin typeface="+mn-ea"/>
                <a:ea typeface="+mn-ea"/>
              </a:rPr>
              <a:t>, 이상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없다는 것을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확인시킨다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auto">
          <a:xfrm>
            <a:off x="4781550" y="1679575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여섯 개의 주사위가 모두 같은 숫자가 </a:t>
            </a:r>
            <a:r>
              <a:rPr kumimoji="0" lang="ko-KR" altLang="ko-KR" sz="1000" dirty="0">
                <a:latin typeface="+mn-ea"/>
                <a:ea typeface="+mn-ea"/>
              </a:rPr>
              <a:t>나올 </a:t>
            </a:r>
            <a:r>
              <a:rPr kumimoji="0" lang="ko-KR" altLang="ko-KR" sz="1000" dirty="0">
                <a:latin typeface="+mn-ea"/>
                <a:ea typeface="+mn-ea"/>
              </a:rPr>
              <a:t>확률이 </a:t>
            </a:r>
            <a:r>
              <a:rPr kumimoji="0" lang="ko-KR" altLang="en-US" sz="1000" dirty="0">
                <a:latin typeface="+mn-ea"/>
                <a:ea typeface="+mn-ea"/>
              </a:rPr>
              <a:t>얼마인지</a:t>
            </a:r>
            <a:r>
              <a:rPr kumimoji="0" lang="ko-KR" altLang="ko-KR" sz="1000" dirty="0">
                <a:latin typeface="+mn-ea"/>
                <a:ea typeface="+mn-ea"/>
              </a:rPr>
              <a:t> 물어본다.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4781550" y="196056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뚜껑을 덮고 상대방에게 좋아하는 </a:t>
            </a:r>
            <a:r>
              <a:rPr kumimoji="0" lang="ko-KR" altLang="ko-KR" sz="1000" dirty="0">
                <a:latin typeface="+mn-ea"/>
                <a:ea typeface="+mn-ea"/>
              </a:rPr>
              <a:t>숫자를 </a:t>
            </a:r>
            <a:r>
              <a:rPr kumimoji="0" lang="ko-KR" altLang="ko-KR" sz="1000" dirty="0">
                <a:latin typeface="+mn-ea"/>
                <a:ea typeface="+mn-ea"/>
              </a:rPr>
              <a:t>물어본다.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4781550" y="2247900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엄지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손가락으로는 통의 밑면을, 나머지 </a:t>
            </a:r>
            <a:r>
              <a:rPr kumimoji="0" lang="ko-KR" altLang="ko-KR" sz="1000" dirty="0">
                <a:latin typeface="+mn-ea"/>
                <a:ea typeface="+mn-ea"/>
              </a:rPr>
              <a:t>네 </a:t>
            </a:r>
            <a:r>
              <a:rPr kumimoji="0" lang="ko-KR" altLang="ko-KR" sz="1000" dirty="0">
                <a:latin typeface="+mn-ea"/>
                <a:ea typeface="+mn-ea"/>
              </a:rPr>
              <a:t>손가락으로는 윗면을 잡는다.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4781550" y="2536825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ko-KR" sz="1000">
                <a:latin typeface="+mn-ea"/>
                <a:ea typeface="+mn-ea"/>
              </a:rPr>
              <a:t>앞으로 30도 정도 숙여준다.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auto">
          <a:xfrm>
            <a:off x="4786313" y="2825750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6.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통을 위로 한번 힘 있게 흔들어 주고,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숫자가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나왔을 것 같은지 물어본다. 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9" name="AutoShape 27"/>
          <p:cNvSpPr>
            <a:spLocks noChangeArrowheads="1"/>
          </p:cNvSpPr>
          <p:nvPr/>
        </p:nvSpPr>
        <p:spPr bwMode="auto">
          <a:xfrm>
            <a:off x="4781550" y="3111500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ko-KR" sz="1000" dirty="0">
                <a:latin typeface="+mn-ea"/>
                <a:ea typeface="+mn-ea"/>
              </a:rPr>
              <a:t>뚜껑을 천천히 열어보면, 주사위가 </a:t>
            </a:r>
            <a:r>
              <a:rPr kumimoji="0" lang="ko-KR" altLang="ko-KR" sz="1000" dirty="0">
                <a:latin typeface="+mn-ea"/>
                <a:ea typeface="+mn-ea"/>
              </a:rPr>
              <a:t>모두 </a:t>
            </a:r>
            <a:r>
              <a:rPr kumimoji="0" lang="ko-KR" altLang="ko-KR" sz="1000" dirty="0">
                <a:latin typeface="+mn-ea"/>
                <a:ea typeface="+mn-ea"/>
              </a:rPr>
              <a:t>6으로 바뀌어 있게 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auto">
          <a:xfrm>
            <a:off x="4781550" y="3400425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ko-KR" sz="1000" dirty="0">
                <a:latin typeface="+mn-ea"/>
                <a:ea typeface="+mn-ea"/>
              </a:rPr>
              <a:t>그 상태로 뚜껑을 닫고, 두 번을 더 </a:t>
            </a:r>
            <a:r>
              <a:rPr kumimoji="0" lang="ko-KR" altLang="ko-KR" sz="1000" dirty="0">
                <a:latin typeface="+mn-ea"/>
                <a:ea typeface="+mn-ea"/>
              </a:rPr>
              <a:t>흔들어 </a:t>
            </a:r>
            <a:r>
              <a:rPr kumimoji="0" lang="ko-KR" altLang="ko-KR" sz="1000" dirty="0">
                <a:latin typeface="+mn-ea"/>
                <a:ea typeface="+mn-ea"/>
              </a:rPr>
              <a:t>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41" name="AutoShape 26"/>
          <p:cNvSpPr>
            <a:spLocks noChangeArrowheads="1"/>
          </p:cNvSpPr>
          <p:nvPr/>
        </p:nvSpPr>
        <p:spPr bwMode="auto">
          <a:xfrm>
            <a:off x="4773613" y="398303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뚜껑을 천천히 열어보면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주사위가 모두 </a:t>
            </a:r>
            <a:r>
              <a:rPr kumimoji="0" lang="en-US" altLang="ko-KR" sz="1000" dirty="0">
                <a:latin typeface="+mn-ea"/>
                <a:ea typeface="+mn-ea"/>
              </a:rPr>
              <a:t>1</a:t>
            </a:r>
            <a:r>
              <a:rPr kumimoji="0" lang="ko-KR" altLang="en-US" sz="1000" dirty="0">
                <a:latin typeface="+mn-ea"/>
                <a:ea typeface="+mn-ea"/>
              </a:rPr>
              <a:t>로 바뀌어 있게 된다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42" name="AutoShape 26"/>
          <p:cNvSpPr>
            <a:spLocks noChangeArrowheads="1"/>
          </p:cNvSpPr>
          <p:nvPr/>
        </p:nvSpPr>
        <p:spPr bwMode="auto">
          <a:xfrm>
            <a:off x="4773613" y="3695700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9. </a:t>
            </a:r>
            <a:r>
              <a:rPr kumimoji="0" lang="ko-KR" altLang="en-US" sz="1000">
                <a:latin typeface="+mn-ea"/>
                <a:ea typeface="+mn-ea"/>
              </a:rPr>
              <a:t>무슨 숫자가 나왔을 것 같은지 물어본다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[</a:t>
            </a:r>
            <a:r>
              <a:rPr kumimoji="0" lang="ko-KR" altLang="en-US" sz="1000" dirty="0">
                <a:latin typeface="+mn-ea"/>
                <a:ea typeface="+mn-ea"/>
              </a:rPr>
              <a:t>비법서 </a:t>
            </a:r>
            <a:r>
              <a:rPr kumimoji="0" lang="en-US" altLang="ko-KR" sz="1000" dirty="0">
                <a:latin typeface="+mn-ea"/>
                <a:ea typeface="+mn-ea"/>
              </a:rPr>
              <a:t>13] </a:t>
            </a:r>
            <a:r>
              <a:rPr kumimoji="0" lang="ko-KR" altLang="en-US" sz="1000" dirty="0">
                <a:latin typeface="+mn-ea"/>
                <a:ea typeface="+mn-ea"/>
              </a:rPr>
              <a:t>교육마술</a:t>
            </a:r>
            <a:r>
              <a:rPr kumimoji="0" lang="en-US" altLang="ko-KR" sz="1000" dirty="0">
                <a:latin typeface="+mn-ea"/>
                <a:ea typeface="+mn-ea"/>
              </a:rPr>
              <a:t>_</a:t>
            </a:r>
            <a:r>
              <a:rPr kumimoji="0" lang="ko-KR" altLang="en-US" sz="1000" dirty="0">
                <a:latin typeface="+mn-ea"/>
                <a:ea typeface="+mn-ea"/>
              </a:rPr>
              <a:t>과학 마술 </a:t>
            </a:r>
            <a:r>
              <a:rPr kumimoji="0" lang="en-US" altLang="ko-KR" sz="1000" dirty="0">
                <a:latin typeface="+mn-ea"/>
                <a:ea typeface="+mn-ea"/>
              </a:rPr>
              <a:t>Ⅱ</a:t>
            </a: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8625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드롭링 마술 </a:t>
            </a:r>
            <a:r>
              <a:rPr kumimoji="0" lang="en-US" altLang="ko-KR" sz="1000">
                <a:latin typeface="+mn-ea"/>
                <a:ea typeface="+mn-ea"/>
              </a:rPr>
              <a:t>Ⅱ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214313" y="785813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하나의 체인과 링을 가지고 연출하는 마술로서</a:t>
            </a:r>
            <a:r>
              <a:rPr kumimoji="0" lang="ko-KR" altLang="en-US" sz="1000">
                <a:latin typeface="+mn-ea"/>
                <a:ea typeface="+mn-ea"/>
              </a:rPr>
              <a:t>,</a:t>
            </a:r>
            <a:r>
              <a:rPr kumimoji="0" lang="ko-KR" altLang="ko-KR" sz="1000">
                <a:latin typeface="+mn-ea"/>
                <a:ea typeface="+mn-ea"/>
              </a:rPr>
              <a:t> 체인에 링을 떨어뜨리면 링이 체인에 연결되는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5" name="AutoShape 88"/>
          <p:cNvSpPr>
            <a:spLocks noChangeArrowheads="1"/>
          </p:cNvSpPr>
          <p:nvPr/>
        </p:nvSpPr>
        <p:spPr bwMode="auto">
          <a:xfrm>
            <a:off x="330200" y="1230313"/>
            <a:ext cx="4073525" cy="341312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en-US" sz="1000" dirty="0">
                <a:latin typeface="+mn-ea"/>
                <a:ea typeface="+mn-ea"/>
              </a:rPr>
              <a:t>체인을 </a:t>
            </a:r>
            <a:r>
              <a:rPr kumimoji="0" lang="ko-KR" altLang="en-US" sz="1000" dirty="0">
                <a:latin typeface="+mn-ea"/>
                <a:ea typeface="+mn-ea"/>
              </a:rPr>
              <a:t>왼손의 엄지와 검지에 걸고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오른손으로는 </a:t>
            </a:r>
            <a:r>
              <a:rPr kumimoji="0" lang="ko-KR" altLang="en-US" sz="1000" dirty="0">
                <a:latin typeface="+mn-ea"/>
                <a:ea typeface="+mn-ea"/>
              </a:rPr>
              <a:t>링을 앞뒤로 </a:t>
            </a: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en-US" sz="1000" dirty="0">
                <a:latin typeface="+mn-ea"/>
                <a:ea typeface="+mn-ea"/>
              </a:rPr>
              <a:t>확인시킨다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6" name="AutoShape 89"/>
          <p:cNvSpPr>
            <a:spLocks noChangeArrowheads="1"/>
          </p:cNvSpPr>
          <p:nvPr/>
        </p:nvSpPr>
        <p:spPr bwMode="auto">
          <a:xfrm>
            <a:off x="330200" y="1616075"/>
            <a:ext cx="40735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링을 잡은 오른손으로 체인의 </a:t>
            </a:r>
            <a:r>
              <a:rPr kumimoji="0" lang="ko-KR" altLang="ko-KR" sz="1000" dirty="0">
                <a:latin typeface="+mn-ea"/>
                <a:ea typeface="+mn-ea"/>
              </a:rPr>
              <a:t>아래부터 </a:t>
            </a:r>
            <a:r>
              <a:rPr kumimoji="0" lang="ko-KR" altLang="ko-KR" sz="1000" dirty="0">
                <a:latin typeface="+mn-ea"/>
                <a:ea typeface="+mn-ea"/>
              </a:rPr>
              <a:t>맨 위까지 올려준다.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7" name="AutoShape 90"/>
          <p:cNvSpPr>
            <a:spLocks noChangeArrowheads="1"/>
          </p:cNvSpPr>
          <p:nvPr/>
        </p:nvSpPr>
        <p:spPr bwMode="auto">
          <a:xfrm>
            <a:off x="330200" y="1897063"/>
            <a:ext cx="40735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링을 잡은 오른손을 벌리면, </a:t>
            </a:r>
            <a:r>
              <a:rPr kumimoji="0" lang="ko-KR" altLang="ko-KR" sz="1000" dirty="0">
                <a:latin typeface="+mn-ea"/>
                <a:ea typeface="+mn-ea"/>
              </a:rPr>
              <a:t>링</a:t>
            </a:r>
            <a:r>
              <a:rPr kumimoji="0" lang="ko-KR" altLang="en-US" sz="1000" dirty="0">
                <a:latin typeface="+mn-ea"/>
                <a:ea typeface="+mn-ea"/>
              </a:rPr>
              <a:t>이</a:t>
            </a:r>
            <a:r>
              <a:rPr kumimoji="0" lang="ko-KR" altLang="ko-KR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체인을 따라서 </a:t>
            </a:r>
            <a:r>
              <a:rPr kumimoji="0" lang="ko-KR" altLang="en-US" sz="1000" dirty="0">
                <a:latin typeface="+mn-ea"/>
                <a:ea typeface="+mn-ea"/>
              </a:rPr>
              <a:t>떨어진다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8" name="AutoShape 91"/>
          <p:cNvSpPr>
            <a:spLocks noChangeArrowheads="1"/>
          </p:cNvSpPr>
          <p:nvPr/>
        </p:nvSpPr>
        <p:spPr bwMode="auto">
          <a:xfrm>
            <a:off x="330200" y="2184400"/>
            <a:ext cx="40735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떨어진 링은 어느새 체인에 연결이 </a:t>
            </a:r>
            <a:r>
              <a:rPr kumimoji="0" lang="ko-KR" altLang="ko-KR" sz="1000" dirty="0">
                <a:latin typeface="+mn-ea"/>
                <a:ea typeface="+mn-ea"/>
              </a:rPr>
              <a:t>되어 </a:t>
            </a:r>
            <a:r>
              <a:rPr kumimoji="0" lang="ko-KR" altLang="ko-KR" sz="1000" dirty="0">
                <a:latin typeface="+mn-ea"/>
                <a:ea typeface="+mn-ea"/>
              </a:rPr>
              <a:t>있다.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9" name="AutoShape 133"/>
          <p:cNvSpPr>
            <a:spLocks noChangeArrowheads="1"/>
          </p:cNvSpPr>
          <p:nvPr/>
        </p:nvSpPr>
        <p:spPr bwMode="auto">
          <a:xfrm>
            <a:off x="330200" y="2730500"/>
            <a:ext cx="40735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algn="ctr">
            <a:solidFill>
              <a:srgbClr val="CC33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링이 떨어지면서 왼손의 세 번째 마디에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충격을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받게 된다.</a:t>
            </a:r>
            <a:endParaRPr kumimoji="0" lang="ko-KR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" name="AutoShape 134"/>
          <p:cNvSpPr>
            <a:spLocks noChangeArrowheads="1"/>
          </p:cNvSpPr>
          <p:nvPr/>
        </p:nvSpPr>
        <p:spPr bwMode="auto">
          <a:xfrm>
            <a:off x="330200" y="3009900"/>
            <a:ext cx="40735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링의 무게에 의해서 자연스럽게 </a:t>
            </a:r>
            <a:r>
              <a:rPr kumimoji="0" lang="ko-KR" altLang="ko-KR" sz="1000" dirty="0">
                <a:latin typeface="+mn-ea"/>
                <a:ea typeface="+mn-ea"/>
              </a:rPr>
              <a:t>회전이 </a:t>
            </a:r>
            <a:r>
              <a:rPr kumimoji="0" lang="ko-KR" altLang="ko-KR" sz="1000" dirty="0">
                <a:latin typeface="+mn-ea"/>
                <a:ea typeface="+mn-ea"/>
              </a:rPr>
              <a:t>된다. 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1" name="AutoShape 135"/>
          <p:cNvSpPr>
            <a:spLocks noChangeArrowheads="1"/>
          </p:cNvSpPr>
          <p:nvPr/>
        </p:nvSpPr>
        <p:spPr bwMode="auto">
          <a:xfrm>
            <a:off x="330200" y="3290888"/>
            <a:ext cx="4073525" cy="35242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링은 체인에 걸려서 더 회전이 안 될 </a:t>
            </a:r>
            <a:r>
              <a:rPr kumimoji="0" lang="ko-KR" altLang="ko-KR" sz="1000" dirty="0">
                <a:latin typeface="+mn-ea"/>
                <a:ea typeface="+mn-ea"/>
              </a:rPr>
              <a:t>때까지 </a:t>
            </a:r>
            <a:r>
              <a:rPr kumimoji="0" lang="ko-KR" altLang="ko-KR" sz="1000" dirty="0">
                <a:latin typeface="+mn-ea"/>
                <a:ea typeface="+mn-ea"/>
              </a:rPr>
              <a:t>약 120도 정도를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latin typeface="+mn-ea"/>
                <a:ea typeface="+mn-ea"/>
              </a:rPr>
              <a:t>회전하게 </a:t>
            </a:r>
            <a:r>
              <a:rPr kumimoji="0" lang="ko-KR" altLang="ko-KR" sz="1000" dirty="0">
                <a:latin typeface="+mn-ea"/>
                <a:ea typeface="+mn-ea"/>
              </a:rPr>
              <a:t>된다.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2" name="AutoShape 136"/>
          <p:cNvSpPr>
            <a:spLocks noChangeArrowheads="1"/>
          </p:cNvSpPr>
          <p:nvPr/>
        </p:nvSpPr>
        <p:spPr bwMode="auto">
          <a:xfrm>
            <a:off x="330200" y="3668713"/>
            <a:ext cx="40735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120도 회전한 링은 체인의 반대편으로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들어가면서 </a:t>
            </a:r>
            <a:r>
              <a:rPr kumimoji="0" lang="ko-KR" altLang="en-US" sz="1000" dirty="0">
                <a:latin typeface="+mn-ea"/>
                <a:ea typeface="+mn-ea"/>
              </a:rPr>
              <a:t>연결된다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13" name="Rectangle 148"/>
          <p:cNvSpPr>
            <a:spLocks noChangeArrowheads="1"/>
          </p:cNvSpPr>
          <p:nvPr/>
        </p:nvSpPr>
        <p:spPr bwMode="auto">
          <a:xfrm>
            <a:off x="214313" y="2503488"/>
            <a:ext cx="27844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&lt;</a:t>
            </a:r>
            <a:r>
              <a:rPr kumimoji="0" lang="ko-KR" altLang="en-US" sz="1000">
                <a:solidFill>
                  <a:srgbClr val="000000"/>
                </a:solidFill>
                <a:latin typeface="+mn-ea"/>
                <a:ea typeface="+mn-ea"/>
              </a:rPr>
              <a:t>체인에 링을 연결하는 방법</a:t>
            </a:r>
            <a:r>
              <a:rPr kumimoji="0" lang="ko-KR" altLang="en-US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  <a:r>
              <a:rPr kumimoji="0" lang="en-US" altLang="ko-KR" sz="1000">
                <a:solidFill>
                  <a:srgbClr val="000000"/>
                </a:solidFill>
                <a:latin typeface="+mn-ea"/>
                <a:ea typeface="+mn-ea"/>
              </a:rPr>
              <a:t>&gt;</a:t>
            </a:r>
            <a:r>
              <a:rPr kumimoji="0" lang="en-US" altLang="ko-KR" sz="1000">
                <a:solidFill>
                  <a:srgbClr val="FF00FF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14" name="AutoShape 59"/>
          <p:cNvSpPr>
            <a:spLocks noChangeArrowheads="1"/>
          </p:cNvSpPr>
          <p:nvPr/>
        </p:nvSpPr>
        <p:spPr bwMode="auto">
          <a:xfrm>
            <a:off x="4581525" y="298450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세줄 로프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5" name="Rectangle 82"/>
          <p:cNvSpPr>
            <a:spLocks noChangeArrowheads="1"/>
          </p:cNvSpPr>
          <p:nvPr/>
        </p:nvSpPr>
        <p:spPr bwMode="auto">
          <a:xfrm>
            <a:off x="4605338" y="603250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세 줄의 각기 다른 길이의 줄이 눈앞에서 같은 길이의 줄로 바뀌었다가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다시 </a:t>
            </a:r>
            <a:r>
              <a:rPr kumimoji="0" lang="ko-KR" altLang="ko-KR" sz="1000" dirty="0">
                <a:latin typeface="+mn-ea"/>
                <a:ea typeface="+mn-ea"/>
              </a:rPr>
              <a:t>원래의 세 줄로 돌아가는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4781550" y="1046163"/>
            <a:ext cx="4143375" cy="33972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각기 다른 줄을 왼손에 잡아서 세 줄의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길이가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다르다는 것을 </a:t>
            </a: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  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확인시킨다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.</a:t>
            </a:r>
            <a:endParaRPr kumimoji="0" lang="en-US" altLang="ko-KR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4781550" y="143986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오른 손으로 긴 줄의 맨 아래 부분을 </a:t>
            </a:r>
            <a:r>
              <a:rPr kumimoji="0" lang="ko-KR" altLang="ko-KR" sz="1000" dirty="0">
                <a:latin typeface="+mn-ea"/>
                <a:ea typeface="+mn-ea"/>
              </a:rPr>
              <a:t>잡아준다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8" name="AutoShape 19"/>
          <p:cNvSpPr>
            <a:spLocks noChangeArrowheads="1"/>
          </p:cNvSpPr>
          <p:nvPr/>
        </p:nvSpPr>
        <p:spPr bwMode="auto">
          <a:xfrm>
            <a:off x="4781550" y="1720850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오른손을 위로 올려서 중간 줄과 짧은 </a:t>
            </a:r>
            <a:r>
              <a:rPr kumimoji="0" lang="ko-KR" altLang="ko-KR" sz="1000" dirty="0">
                <a:latin typeface="+mn-ea"/>
                <a:ea typeface="+mn-ea"/>
              </a:rPr>
              <a:t>줄을 </a:t>
            </a:r>
            <a:r>
              <a:rPr kumimoji="0" lang="ko-KR" altLang="ko-KR" sz="1000" dirty="0">
                <a:latin typeface="+mn-ea"/>
                <a:ea typeface="+mn-ea"/>
              </a:rPr>
              <a:t>차례로 잡아준다.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>
            <a:off x="4781550" y="200818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오른손으로 세 줄의 끝을 아래로 </a:t>
            </a:r>
            <a:r>
              <a:rPr kumimoji="0" lang="ko-KR" altLang="ko-KR" sz="1000" dirty="0">
                <a:latin typeface="+mn-ea"/>
                <a:ea typeface="+mn-ea"/>
              </a:rPr>
              <a:t>잡아당기면 </a:t>
            </a:r>
            <a:r>
              <a:rPr kumimoji="0" lang="ko-KR" altLang="ko-KR" sz="1000" dirty="0">
                <a:latin typeface="+mn-ea"/>
                <a:ea typeface="+mn-ea"/>
              </a:rPr>
              <a:t>세 줄의 길이가 같아진다.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0" name="AutoShape 25"/>
          <p:cNvSpPr>
            <a:spLocks noChangeArrowheads="1"/>
          </p:cNvSpPr>
          <p:nvPr/>
        </p:nvSpPr>
        <p:spPr bwMode="auto">
          <a:xfrm>
            <a:off x="4781550" y="229711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오른 손으로 한 줄을 잡아서 천천히 </a:t>
            </a:r>
            <a:r>
              <a:rPr kumimoji="0" lang="ko-KR" altLang="en-US" sz="1000" dirty="0">
                <a:latin typeface="+mn-ea"/>
                <a:ea typeface="+mn-ea"/>
              </a:rPr>
              <a:t>위로 </a:t>
            </a:r>
            <a:r>
              <a:rPr kumimoji="0" lang="ko-KR" altLang="en-US" sz="1000" dirty="0">
                <a:latin typeface="+mn-ea"/>
                <a:ea typeface="+mn-ea"/>
              </a:rPr>
              <a:t>뽑아 올려준다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1" name="AutoShape 26"/>
          <p:cNvSpPr>
            <a:spLocks noChangeArrowheads="1"/>
          </p:cNvSpPr>
          <p:nvPr/>
        </p:nvSpPr>
        <p:spPr bwMode="auto">
          <a:xfrm>
            <a:off x="4786313" y="258603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en-US" sz="1000" dirty="0">
                <a:latin typeface="+mn-ea"/>
                <a:ea typeface="+mn-ea"/>
              </a:rPr>
              <a:t>두 번째 줄도 같은 방식으로 빼내서 </a:t>
            </a:r>
            <a:r>
              <a:rPr kumimoji="0" lang="ko-KR" altLang="en-US" sz="1000" dirty="0">
                <a:latin typeface="+mn-ea"/>
                <a:ea typeface="+mn-ea"/>
              </a:rPr>
              <a:t>확인을 </a:t>
            </a:r>
            <a:r>
              <a:rPr kumimoji="0" lang="ko-KR" altLang="en-US" sz="1000" dirty="0">
                <a:latin typeface="+mn-ea"/>
                <a:ea typeface="+mn-ea"/>
              </a:rPr>
              <a:t>시킨다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4781550" y="287178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마지막 세 번째 줄도 같은 방식으로 </a:t>
            </a:r>
            <a:r>
              <a:rPr kumimoji="0" lang="ko-KR" altLang="en-US" sz="1000" dirty="0">
                <a:latin typeface="+mn-ea"/>
                <a:ea typeface="+mn-ea"/>
              </a:rPr>
              <a:t>빼내서 </a:t>
            </a:r>
            <a:r>
              <a:rPr kumimoji="0" lang="ko-KR" altLang="en-US" sz="1000" dirty="0">
                <a:latin typeface="+mn-ea"/>
                <a:ea typeface="+mn-ea"/>
              </a:rPr>
              <a:t>확인을 시킨다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3" name="AutoShape 28"/>
          <p:cNvSpPr>
            <a:spLocks noChangeArrowheads="1"/>
          </p:cNvSpPr>
          <p:nvPr/>
        </p:nvSpPr>
        <p:spPr bwMode="auto">
          <a:xfrm>
            <a:off x="4781550" y="316071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같아진 세 줄의 아래 부분을 모두 </a:t>
            </a:r>
            <a:r>
              <a:rPr kumimoji="0" lang="ko-KR" altLang="en-US" sz="1000" dirty="0">
                <a:latin typeface="+mn-ea"/>
                <a:ea typeface="+mn-ea"/>
              </a:rPr>
              <a:t>잡아서 </a:t>
            </a:r>
            <a:r>
              <a:rPr kumimoji="0" lang="ko-KR" altLang="en-US" sz="1000" dirty="0">
                <a:latin typeface="+mn-ea"/>
                <a:ea typeface="+mn-ea"/>
              </a:rPr>
              <a:t>위로 들어 올려준다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4" name="AutoShape 26"/>
          <p:cNvSpPr>
            <a:spLocks noChangeArrowheads="1"/>
          </p:cNvSpPr>
          <p:nvPr/>
        </p:nvSpPr>
        <p:spPr bwMode="auto">
          <a:xfrm>
            <a:off x="4773613" y="3743325"/>
            <a:ext cx="41433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반대 손으로 아무 줄이나 한 줄을 </a:t>
            </a:r>
            <a:r>
              <a:rPr kumimoji="0" lang="ko-KR" altLang="en-US" sz="1000" dirty="0">
                <a:latin typeface="+mn-ea"/>
                <a:ea typeface="+mn-ea"/>
              </a:rPr>
              <a:t>위로 </a:t>
            </a:r>
            <a:r>
              <a:rPr kumimoji="0" lang="ko-KR" altLang="en-US" sz="1000" dirty="0">
                <a:latin typeface="+mn-ea"/>
                <a:ea typeface="+mn-ea"/>
              </a:rPr>
              <a:t>뽑아 올린다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5" name="AutoShape 28"/>
          <p:cNvSpPr>
            <a:spLocks noChangeArrowheads="1"/>
          </p:cNvSpPr>
          <p:nvPr/>
        </p:nvSpPr>
        <p:spPr bwMode="auto">
          <a:xfrm>
            <a:off x="4773613" y="403066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en-US" sz="1000" dirty="0">
                <a:latin typeface="+mn-ea"/>
                <a:ea typeface="+mn-ea"/>
              </a:rPr>
              <a:t>두 번째 줄도 같은 방식으로 뽑아 </a:t>
            </a:r>
            <a:r>
              <a:rPr kumimoji="0" lang="ko-KR" altLang="en-US" sz="1000" dirty="0">
                <a:latin typeface="+mn-ea"/>
                <a:ea typeface="+mn-ea"/>
              </a:rPr>
              <a:t>올린다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4773613" y="3455988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9. </a:t>
            </a:r>
            <a:r>
              <a:rPr kumimoji="0" lang="ko-KR" altLang="en-US" sz="1000">
                <a:latin typeface="+mn-ea"/>
                <a:ea typeface="+mn-ea"/>
              </a:rPr>
              <a:t>한 손으로 세 줄을 모두 움켜쥔다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7" name="AutoShape 28"/>
          <p:cNvSpPr>
            <a:spLocks noChangeArrowheads="1"/>
          </p:cNvSpPr>
          <p:nvPr/>
        </p:nvSpPr>
        <p:spPr bwMode="auto">
          <a:xfrm>
            <a:off x="4773613" y="4329113"/>
            <a:ext cx="41433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en-US" sz="1000" dirty="0">
                <a:latin typeface="+mn-ea"/>
                <a:ea typeface="+mn-ea"/>
              </a:rPr>
              <a:t>처음과 같은 모양으로 잡아서 </a:t>
            </a:r>
            <a:r>
              <a:rPr kumimoji="0" lang="ko-KR" altLang="en-US" sz="1000" dirty="0">
                <a:latin typeface="+mn-ea"/>
                <a:ea typeface="+mn-ea"/>
              </a:rPr>
              <a:t>원위치가 </a:t>
            </a:r>
            <a:r>
              <a:rPr kumimoji="0" lang="ko-KR" altLang="en-US" sz="1000" dirty="0">
                <a:latin typeface="+mn-ea"/>
                <a:ea typeface="+mn-ea"/>
              </a:rPr>
              <a:t>되었음을 보여준다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8" name="AutoShape 33"/>
          <p:cNvSpPr>
            <a:spLocks noChangeArrowheads="1"/>
          </p:cNvSpPr>
          <p:nvPr/>
        </p:nvSpPr>
        <p:spPr bwMode="auto">
          <a:xfrm>
            <a:off x="4572000" y="4857750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아쿠아슬러시 마술</a:t>
            </a:r>
          </a:p>
        </p:txBody>
      </p:sp>
      <p:sp>
        <p:nvSpPr>
          <p:cNvPr id="29" name="Rectangle 57"/>
          <p:cNvSpPr>
            <a:spLocks noChangeArrowheads="1"/>
          </p:cNvSpPr>
          <p:nvPr/>
        </p:nvSpPr>
        <p:spPr bwMode="auto">
          <a:xfrm>
            <a:off x="4595813" y="5237163"/>
            <a:ext cx="4467225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>
                <a:latin typeface="+mn-ea"/>
                <a:ea typeface="+mn-ea"/>
              </a:rPr>
              <a:t>종이컵에 물을 따랐다가 컵을 뒤집어 보면 물이 사라져버리는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4757738" y="5553075"/>
            <a:ext cx="4243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아쿠아슬러시와 종이컵을 준비한다.</a:t>
            </a: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>
            <a:off x="4757738" y="5832475"/>
            <a:ext cx="4243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rgbClr val="FF0000"/>
                </a:solidFill>
                <a:latin typeface="+mn-ea"/>
                <a:ea typeface="+mn-ea"/>
              </a:rPr>
              <a:t>2. </a:t>
            </a:r>
            <a:r>
              <a:rPr kumimoji="0" lang="ko-KR" altLang="ko-KR" sz="1000" dirty="0" err="1">
                <a:solidFill>
                  <a:srgbClr val="FF0000"/>
                </a:solidFill>
                <a:latin typeface="+mn-ea"/>
                <a:ea typeface="+mn-ea"/>
              </a:rPr>
              <a:t>아쿠아슬러시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 통을 열어서 적당량을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종이컵에 </a:t>
            </a:r>
            <a:r>
              <a:rPr kumimoji="0" lang="ko-KR" altLang="ko-KR" sz="1000" dirty="0">
                <a:solidFill>
                  <a:srgbClr val="FF0000"/>
                </a:solidFill>
                <a:latin typeface="+mn-ea"/>
                <a:ea typeface="+mn-ea"/>
              </a:rPr>
              <a:t>넣어둔다.</a:t>
            </a:r>
            <a:endParaRPr kumimoji="0" lang="en-US" altLang="ko-KR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4757738" y="6113463"/>
            <a:ext cx="42433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미리 준비된 컵에 다른 컵에 있는 물을 </a:t>
            </a:r>
            <a:r>
              <a:rPr kumimoji="0" lang="ko-KR" altLang="ko-KR" sz="1000" dirty="0">
                <a:latin typeface="+mn-ea"/>
                <a:ea typeface="+mn-ea"/>
              </a:rPr>
              <a:t>3</a:t>
            </a:r>
            <a:r>
              <a:rPr kumimoji="0" lang="ko-KR" altLang="ko-KR" sz="1000" dirty="0">
                <a:latin typeface="+mn-ea"/>
                <a:ea typeface="+mn-ea"/>
              </a:rPr>
              <a:t>분의 1정도 따라 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33" name="AutoShape 20"/>
          <p:cNvSpPr>
            <a:spLocks noChangeArrowheads="1"/>
          </p:cNvSpPr>
          <p:nvPr/>
        </p:nvSpPr>
        <p:spPr bwMode="auto">
          <a:xfrm>
            <a:off x="4757738" y="6400800"/>
            <a:ext cx="4243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약 5초 후에, 컵을 뒤집어 보면 물은 </a:t>
            </a:r>
            <a:r>
              <a:rPr kumimoji="0" lang="ko-KR" altLang="ko-KR" sz="1000" dirty="0">
                <a:latin typeface="+mn-ea"/>
                <a:ea typeface="+mn-ea"/>
              </a:rPr>
              <a:t>사라지고 </a:t>
            </a:r>
            <a:r>
              <a:rPr kumimoji="0" lang="ko-KR" altLang="ko-KR" sz="1000" dirty="0">
                <a:latin typeface="+mn-ea"/>
                <a:ea typeface="+mn-ea"/>
              </a:rPr>
              <a:t>빈 종이컵만 남게 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[</a:t>
            </a:r>
            <a:r>
              <a:rPr kumimoji="0" lang="ko-KR" altLang="en-US" sz="1000" b="1" dirty="0">
                <a:latin typeface="+mn-ea"/>
                <a:ea typeface="+mn-ea"/>
              </a:rPr>
              <a:t>비법서 </a:t>
            </a:r>
            <a:r>
              <a:rPr kumimoji="0" lang="en-US" altLang="ko-KR" sz="1000" b="1" dirty="0">
                <a:latin typeface="+mn-ea"/>
                <a:ea typeface="+mn-ea"/>
              </a:rPr>
              <a:t>12] </a:t>
            </a:r>
            <a:r>
              <a:rPr kumimoji="0" lang="ko-KR" altLang="en-US" sz="1000" b="1" dirty="0">
                <a:latin typeface="+mn-ea"/>
                <a:ea typeface="+mn-ea"/>
              </a:rPr>
              <a:t>교육마술</a:t>
            </a:r>
            <a:r>
              <a:rPr kumimoji="0" lang="en-US" altLang="ko-KR" sz="1000" b="1" dirty="0">
                <a:latin typeface="+mn-ea"/>
                <a:ea typeface="+mn-ea"/>
              </a:rPr>
              <a:t>_</a:t>
            </a:r>
            <a:r>
              <a:rPr kumimoji="0" lang="ko-KR" altLang="en-US" sz="1000" b="1" dirty="0">
                <a:latin typeface="+mn-ea"/>
                <a:ea typeface="+mn-ea"/>
              </a:rPr>
              <a:t>수학 마술 </a:t>
            </a:r>
            <a:r>
              <a:rPr kumimoji="0" lang="en-US" altLang="ko-KR" sz="1000" b="1" dirty="0">
                <a:latin typeface="+mn-ea"/>
                <a:ea typeface="+mn-ea"/>
              </a:rPr>
              <a:t>Ⅱ</a:t>
            </a:r>
          </a:p>
        </p:txBody>
      </p:sp>
      <p:sp>
        <p:nvSpPr>
          <p:cNvPr id="4" name="AutoShape 102"/>
          <p:cNvSpPr>
            <a:spLocks noChangeArrowheads="1"/>
          </p:cNvSpPr>
          <p:nvPr/>
        </p:nvSpPr>
        <p:spPr bwMode="auto">
          <a:xfrm>
            <a:off x="142875" y="428625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1. </a:t>
            </a:r>
            <a:r>
              <a:rPr kumimoji="0" lang="ko-KR" altLang="en-US" sz="1000" b="1">
                <a:latin typeface="+mn-ea"/>
                <a:ea typeface="+mn-ea"/>
              </a:rPr>
              <a:t>스펀지 마술</a:t>
            </a:r>
          </a:p>
        </p:txBody>
      </p:sp>
      <p:sp>
        <p:nvSpPr>
          <p:cNvPr id="5" name="Rectangle 147"/>
          <p:cNvSpPr>
            <a:spLocks noChangeArrowheads="1"/>
          </p:cNvSpPr>
          <p:nvPr/>
        </p:nvSpPr>
        <p:spPr bwMode="auto">
          <a:xfrm>
            <a:off x="214313" y="785813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하트 스펀지를 이용하여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하트 스펀지를 숨기기도 하고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상대방의 손으로 이동 시키는 마술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74650" y="1214438"/>
            <a:ext cx="40544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8100" algn="ctr">
            <a:solidFill>
              <a:srgbClr val="6C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6C0000"/>
                </a:solidFill>
                <a:latin typeface="+mn-ea"/>
                <a:ea typeface="+mn-ea"/>
              </a:rPr>
              <a:t>1. 검지와 중지 사이에 하트스펀지를 올려놓는다.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374650" y="1493838"/>
            <a:ext cx="40544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주먹을 꽉 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374650" y="1774825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엄지와 검지 손가락 사이에 하트 스펀지가 끼어 있게 만든다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374650" y="2062163"/>
            <a:ext cx="40544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손 등에서 보면 하트 스펀지가 보이지 않게 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357188" y="2520950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8100" algn="ctr">
            <a:solidFill>
              <a:srgbClr val="6C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6C0000"/>
                </a:solidFill>
                <a:latin typeface="+mn-ea"/>
                <a:ea typeface="+mn-ea"/>
              </a:rPr>
              <a:t>1. 두 개의 하트 스펀지를 준비한다.</a:t>
            </a: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>
            <a:off x="357188" y="2800350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검지와 중지 사이로 잡는다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2" name="AutoShape 19"/>
          <p:cNvSpPr>
            <a:spLocks noChangeArrowheads="1"/>
          </p:cNvSpPr>
          <p:nvPr/>
        </p:nvSpPr>
        <p:spPr bwMode="auto">
          <a:xfrm>
            <a:off x="357188" y="3081338"/>
            <a:ext cx="40544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썸 팜 기술을 활용하여 다른 한 손에 넣는 척 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357188" y="3368675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한 손에 쥔 것 같은 연기를 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auto">
          <a:xfrm>
            <a:off x="357188" y="3657600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다른 하나의 하트를 집어서 상대방의 손에 쥐어 준다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361950" y="3946525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서로가 하트 스펀지를 쥐었던 손을 내밀고 하나씩 있다고 말한다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auto">
          <a:xfrm>
            <a:off x="357188" y="4232275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손을 펼쳐 없는 것을 보인다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auto">
          <a:xfrm>
            <a:off x="357188" y="4521200"/>
            <a:ext cx="40544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상대방의 손에 하트 스펀지 </a:t>
            </a:r>
            <a:r>
              <a:rPr kumimoji="0" lang="en-US" altLang="ko-KR" sz="1000">
                <a:latin typeface="+mn-ea"/>
                <a:ea typeface="+mn-ea"/>
              </a:rPr>
              <a:t>2</a:t>
            </a:r>
            <a:r>
              <a:rPr kumimoji="0" lang="ko-KR" altLang="en-US" sz="1000">
                <a:latin typeface="+mn-ea"/>
                <a:ea typeface="+mn-ea"/>
              </a:rPr>
              <a:t>개가 보여진다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9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2. </a:t>
            </a:r>
            <a:r>
              <a:rPr kumimoji="0" lang="ko-KR" altLang="en-US" sz="1000" b="1" dirty="0">
                <a:latin typeface="+mn-ea"/>
                <a:ea typeface="+mn-ea"/>
              </a:rPr>
              <a:t>스펀지 응용 마술</a:t>
            </a:r>
          </a:p>
        </p:txBody>
      </p:sp>
      <p:sp>
        <p:nvSpPr>
          <p:cNvPr id="20" name="Rectangle 82"/>
          <p:cNvSpPr>
            <a:spLocks noChangeArrowheads="1"/>
          </p:cNvSpPr>
          <p:nvPr/>
        </p:nvSpPr>
        <p:spPr bwMode="auto">
          <a:xfrm>
            <a:off x="4676775" y="785813"/>
            <a:ext cx="3967163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>
                <a:latin typeface="+mn-ea"/>
                <a:ea typeface="+mn-ea"/>
              </a:rPr>
              <a:t>4개의 하트 스펀지를 손에 넣고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큰 하트 스펀지로 바꾸는</a:t>
            </a:r>
            <a:r>
              <a:rPr kumimoji="0" lang="ko-KR" altLang="ko-KR" sz="1000">
                <a:latin typeface="+mn-ea"/>
                <a:ea typeface="+mn-ea"/>
              </a:rPr>
              <a:t> 마술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4786313" y="1143000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4개의 하트 스펀지를 준비한다.</a:t>
            </a:r>
          </a:p>
        </p:txBody>
      </p:sp>
      <p:sp>
        <p:nvSpPr>
          <p:cNvPr id="22" name="AutoShape 18"/>
          <p:cNvSpPr>
            <a:spLocks noChangeArrowheads="1"/>
          </p:cNvSpPr>
          <p:nvPr/>
        </p:nvSpPr>
        <p:spPr bwMode="auto">
          <a:xfrm>
            <a:off x="4786313" y="1422400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하트 스펀지 하나를 밀어 넣는다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4786313" y="1703388"/>
            <a:ext cx="41052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두 번째 하트 스펀지를 밀어 넣는다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auto">
          <a:xfrm>
            <a:off x="4786313" y="1990725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세 번째 하트 스펀지를 밀어 넣는다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5" name="AutoShape 25"/>
          <p:cNvSpPr>
            <a:spLocks noChangeArrowheads="1"/>
          </p:cNvSpPr>
          <p:nvPr/>
        </p:nvSpPr>
        <p:spPr bwMode="auto">
          <a:xfrm>
            <a:off x="4786313" y="2279650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마지막 스펀지까지 밀어 넣는다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4791075" y="2568575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몇 개인지 물어본다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4786313" y="2854325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손을 펼쳐 큰 하트 스펀지를 보여준다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8" name="AutoShape 28"/>
          <p:cNvSpPr>
            <a:spLocks noChangeArrowheads="1"/>
          </p:cNvSpPr>
          <p:nvPr/>
        </p:nvSpPr>
        <p:spPr bwMode="auto">
          <a:xfrm>
            <a:off x="4786313" y="3143250"/>
            <a:ext cx="41052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뒤집혀 있던 스펀지를 뒤집는 동작이 중요하다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34938" y="71438"/>
            <a:ext cx="3436937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j-lt"/>
                <a:ea typeface="+mn-ea"/>
              </a:rPr>
              <a:t>[</a:t>
            </a:r>
            <a:r>
              <a:rPr kumimoji="0" lang="ko-KR" altLang="en-US" sz="1000" b="1" dirty="0">
                <a:latin typeface="+mj-lt"/>
                <a:ea typeface="+mn-ea"/>
              </a:rPr>
              <a:t>비법서 </a:t>
            </a:r>
            <a:r>
              <a:rPr kumimoji="0" lang="en-US" altLang="ko-KR" sz="1000" b="1" dirty="0">
                <a:latin typeface="+mj-lt"/>
                <a:ea typeface="+mn-ea"/>
              </a:rPr>
              <a:t>02] </a:t>
            </a:r>
            <a:r>
              <a:rPr kumimoji="0" lang="ko-KR" altLang="en-US" sz="1000" b="1" dirty="0">
                <a:latin typeface="+mj-lt"/>
                <a:ea typeface="+mn-ea"/>
              </a:rPr>
              <a:t>생활 마술</a:t>
            </a:r>
            <a:r>
              <a:rPr kumimoji="0" lang="en-US" altLang="ko-KR" sz="1000" b="1" dirty="0">
                <a:latin typeface="+mj-lt"/>
                <a:ea typeface="+mn-ea"/>
              </a:rPr>
              <a:t>_</a:t>
            </a:r>
            <a:r>
              <a:rPr kumimoji="0" lang="ko-KR" altLang="en-US" sz="1000" b="1" dirty="0">
                <a:latin typeface="+mj-lt"/>
                <a:ea typeface="+mn-ea"/>
              </a:rPr>
              <a:t>카드를 이용한 집중 마술</a:t>
            </a:r>
            <a:endParaRPr kumimoji="0" lang="en-US" altLang="ko-KR" sz="1000" b="1" dirty="0">
              <a:latin typeface="+mj-lt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8625"/>
            <a:ext cx="27860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j-lt"/>
                <a:ea typeface="+mn-ea"/>
              </a:rPr>
              <a:t>1. </a:t>
            </a:r>
            <a:r>
              <a:rPr kumimoji="0" lang="ko-KR" altLang="en-US" sz="1000" b="1">
                <a:latin typeface="+mj-lt"/>
                <a:ea typeface="+mn-ea"/>
              </a:rPr>
              <a:t>맨탈 카드를 이용한 주의집중 마술</a:t>
            </a:r>
          </a:p>
        </p:txBody>
      </p:sp>
      <p:sp>
        <p:nvSpPr>
          <p:cNvPr id="5" name="Rectangle 147"/>
          <p:cNvSpPr>
            <a:spLocks noChangeArrowheads="1"/>
          </p:cNvSpPr>
          <p:nvPr/>
        </p:nvSpPr>
        <p:spPr bwMode="auto">
          <a:xfrm>
            <a:off x="166688" y="784225"/>
            <a:ext cx="44767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j-lt"/>
                <a:ea typeface="+mn-ea"/>
              </a:rPr>
              <a:t>두 장의 카드 중에서 한 장을 뒤로 감춘 다음, 남은 한 장이 무슨 카드인지 맞히</a:t>
            </a:r>
            <a:r>
              <a:rPr kumimoji="0" lang="ko-KR" altLang="en-US" sz="1000" dirty="0">
                <a:latin typeface="+mj-lt"/>
                <a:ea typeface="+mn-ea"/>
              </a:rPr>
              <a:t>는 마술</a:t>
            </a:r>
            <a:endParaRPr kumimoji="0" lang="en-US" altLang="ko-KR" sz="1000" dirty="0">
              <a:latin typeface="+mj-lt"/>
              <a:ea typeface="+mn-ea"/>
            </a:endParaRPr>
          </a:p>
        </p:txBody>
      </p:sp>
      <p:sp>
        <p:nvSpPr>
          <p:cNvPr id="6" name="AutoShape 154"/>
          <p:cNvSpPr>
            <a:spLocks noChangeArrowheads="1"/>
          </p:cNvSpPr>
          <p:nvPr/>
        </p:nvSpPr>
        <p:spPr bwMode="auto">
          <a:xfrm>
            <a:off x="222250" y="1214438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7" name="AutoShape 155"/>
          <p:cNvSpPr>
            <a:spLocks noChangeArrowheads="1"/>
          </p:cNvSpPr>
          <p:nvPr/>
        </p:nvSpPr>
        <p:spPr bwMode="auto">
          <a:xfrm>
            <a:off x="222250" y="1493838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8" name="AutoShape 156"/>
          <p:cNvSpPr>
            <a:spLocks noChangeArrowheads="1"/>
          </p:cNvSpPr>
          <p:nvPr/>
        </p:nvSpPr>
        <p:spPr bwMode="auto">
          <a:xfrm>
            <a:off x="222250" y="1774825"/>
            <a:ext cx="427831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9" name="AutoShape 157"/>
          <p:cNvSpPr>
            <a:spLocks noChangeArrowheads="1"/>
          </p:cNvSpPr>
          <p:nvPr/>
        </p:nvSpPr>
        <p:spPr bwMode="auto">
          <a:xfrm>
            <a:off x="222250" y="2062163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0" name="Text Box 158"/>
          <p:cNvSpPr txBox="1">
            <a:spLocks noChangeArrowheads="1"/>
          </p:cNvSpPr>
          <p:nvPr/>
        </p:nvSpPr>
        <p:spPr bwMode="auto">
          <a:xfrm>
            <a:off x="222250" y="1203325"/>
            <a:ext cx="38290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1. </a:t>
            </a:r>
            <a:r>
              <a:rPr kumimoji="0" lang="ko-KR" altLang="en-US" sz="1000" dirty="0">
                <a:latin typeface="+mj-lt"/>
                <a:ea typeface="+mn-ea"/>
              </a:rPr>
              <a:t>두 장의 카드를 꺼내 보여준다</a:t>
            </a:r>
            <a:r>
              <a:rPr kumimoji="0" lang="en-US" altLang="ko-KR" sz="1000" dirty="0">
                <a:latin typeface="+mj-lt"/>
                <a:ea typeface="+mn-ea"/>
              </a:rPr>
              <a:t>.</a:t>
            </a:r>
          </a:p>
        </p:txBody>
      </p:sp>
      <p:sp>
        <p:nvSpPr>
          <p:cNvPr id="11" name="Text Box 159"/>
          <p:cNvSpPr txBox="1">
            <a:spLocks noChangeArrowheads="1"/>
          </p:cNvSpPr>
          <p:nvPr/>
        </p:nvSpPr>
        <p:spPr bwMode="auto">
          <a:xfrm>
            <a:off x="222250" y="1503363"/>
            <a:ext cx="514191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2. </a:t>
            </a:r>
            <a:r>
              <a:rPr kumimoji="0" lang="ko-KR" altLang="en-US" sz="1000">
                <a:latin typeface="+mj-lt"/>
                <a:ea typeface="+mn-ea"/>
              </a:rPr>
              <a:t>카드를 비벼 두 장인 것은 확인시킨다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12" name="Text Box 160"/>
          <p:cNvSpPr txBox="1">
            <a:spLocks noChangeArrowheads="1"/>
          </p:cNvSpPr>
          <p:nvPr/>
        </p:nvSpPr>
        <p:spPr bwMode="auto">
          <a:xfrm>
            <a:off x="222250" y="1747838"/>
            <a:ext cx="36417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3. </a:t>
            </a:r>
            <a:r>
              <a:rPr kumimoji="0" lang="ko-KR" altLang="en-US" sz="1000">
                <a:latin typeface="+mj-lt"/>
                <a:ea typeface="+mn-ea"/>
              </a:rPr>
              <a:t>한 장은 앞면</a:t>
            </a:r>
            <a:r>
              <a:rPr kumimoji="0" lang="en-US" altLang="ko-KR" sz="1000">
                <a:latin typeface="+mj-lt"/>
                <a:ea typeface="+mn-ea"/>
              </a:rPr>
              <a:t>, </a:t>
            </a:r>
            <a:r>
              <a:rPr kumimoji="0" lang="ko-KR" altLang="en-US" sz="1000">
                <a:latin typeface="+mj-lt"/>
                <a:ea typeface="+mn-ea"/>
              </a:rPr>
              <a:t>다른 한 장은 뒷면으로 겹쳐서 잡는다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13" name="Text Box 161"/>
          <p:cNvSpPr txBox="1">
            <a:spLocks noChangeArrowheads="1"/>
          </p:cNvSpPr>
          <p:nvPr/>
        </p:nvSpPr>
        <p:spPr bwMode="auto">
          <a:xfrm>
            <a:off x="222250" y="2035175"/>
            <a:ext cx="401478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4. </a:t>
            </a:r>
            <a:r>
              <a:rPr kumimoji="0" lang="ko-KR" altLang="en-US" sz="1000" dirty="0">
                <a:latin typeface="+mj-lt"/>
                <a:ea typeface="+mn-ea"/>
              </a:rPr>
              <a:t>두 장의 카드 중 한 장의 카드를 등뒤로 숨기고</a:t>
            </a:r>
            <a:r>
              <a:rPr kumimoji="0" lang="en-US" altLang="ko-KR" sz="1000" dirty="0">
                <a:latin typeface="+mj-lt"/>
                <a:ea typeface="+mn-ea"/>
              </a:rPr>
              <a:t>, </a:t>
            </a:r>
            <a:r>
              <a:rPr kumimoji="0" lang="ko-KR" altLang="en-US" sz="1000" dirty="0">
                <a:latin typeface="+mj-lt"/>
                <a:ea typeface="+mn-ea"/>
              </a:rPr>
              <a:t>물어본다</a:t>
            </a:r>
            <a:r>
              <a:rPr kumimoji="0" lang="en-US" altLang="ko-KR" sz="1000" dirty="0">
                <a:latin typeface="+mj-lt"/>
                <a:ea typeface="+mn-ea"/>
              </a:rPr>
              <a:t>.</a:t>
            </a:r>
            <a:endParaRPr kumimoji="0" lang="en-US" altLang="ko-KR" sz="1000" dirty="0">
              <a:latin typeface="+mj-lt"/>
              <a:ea typeface="+mn-ea"/>
            </a:endParaRP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222250" y="2351088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5" name="AutoShape 163"/>
          <p:cNvSpPr>
            <a:spLocks noChangeArrowheads="1"/>
          </p:cNvSpPr>
          <p:nvPr/>
        </p:nvSpPr>
        <p:spPr bwMode="auto">
          <a:xfrm>
            <a:off x="227013" y="2640013"/>
            <a:ext cx="4278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6" name="AutoShape 164"/>
          <p:cNvSpPr>
            <a:spLocks noChangeArrowheads="1"/>
          </p:cNvSpPr>
          <p:nvPr/>
        </p:nvSpPr>
        <p:spPr bwMode="auto">
          <a:xfrm>
            <a:off x="222250" y="2925763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7" name="AutoShape 165"/>
          <p:cNvSpPr>
            <a:spLocks noChangeArrowheads="1"/>
          </p:cNvSpPr>
          <p:nvPr/>
        </p:nvSpPr>
        <p:spPr bwMode="auto">
          <a:xfrm>
            <a:off x="222250" y="3214688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18" name="Text Box 166"/>
          <p:cNvSpPr txBox="1">
            <a:spLocks noChangeArrowheads="1"/>
          </p:cNvSpPr>
          <p:nvPr/>
        </p:nvSpPr>
        <p:spPr bwMode="auto">
          <a:xfrm>
            <a:off x="222250" y="2336800"/>
            <a:ext cx="37036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5. </a:t>
            </a:r>
            <a:r>
              <a:rPr kumimoji="0" lang="ko-KR" altLang="en-US" sz="1000">
                <a:latin typeface="+mj-lt"/>
                <a:ea typeface="+mn-ea"/>
              </a:rPr>
              <a:t>등 뒤의 카드를 꺼내며</a:t>
            </a:r>
            <a:r>
              <a:rPr kumimoji="0" lang="en-US" altLang="ko-KR" sz="1000">
                <a:latin typeface="+mj-lt"/>
                <a:ea typeface="+mn-ea"/>
              </a:rPr>
              <a:t>, </a:t>
            </a:r>
            <a:r>
              <a:rPr kumimoji="0" lang="ko-KR" altLang="en-US" sz="1000">
                <a:latin typeface="+mj-lt"/>
                <a:ea typeface="+mn-ea"/>
              </a:rPr>
              <a:t>틀렸다는 것은 알려준다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19" name="Text Box 167"/>
          <p:cNvSpPr txBox="1">
            <a:spLocks noChangeArrowheads="1"/>
          </p:cNvSpPr>
          <p:nvPr/>
        </p:nvSpPr>
        <p:spPr bwMode="auto">
          <a:xfrm>
            <a:off x="227013" y="2622550"/>
            <a:ext cx="38290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6. </a:t>
            </a:r>
            <a:r>
              <a:rPr kumimoji="0" lang="ko-KR" altLang="en-US" sz="1000" dirty="0">
                <a:latin typeface="+mj-lt"/>
                <a:ea typeface="+mn-ea"/>
              </a:rPr>
              <a:t>카드 두 장을 다시 확인시킨다</a:t>
            </a:r>
            <a:r>
              <a:rPr kumimoji="0" lang="en-US" altLang="ko-KR" sz="1000" dirty="0">
                <a:latin typeface="+mj-lt"/>
                <a:ea typeface="+mn-ea"/>
              </a:rPr>
              <a:t>.</a:t>
            </a:r>
          </a:p>
        </p:txBody>
      </p:sp>
      <p:sp>
        <p:nvSpPr>
          <p:cNvPr id="20" name="Text Box 168"/>
          <p:cNvSpPr txBox="1">
            <a:spLocks noChangeArrowheads="1"/>
          </p:cNvSpPr>
          <p:nvPr/>
        </p:nvSpPr>
        <p:spPr bwMode="auto">
          <a:xfrm>
            <a:off x="222250" y="2928938"/>
            <a:ext cx="37036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1919"/>
                </a:solidFill>
                <a:latin typeface="+mj-lt"/>
                <a:ea typeface="+mn-ea"/>
              </a:rPr>
              <a:t>7. 3</a:t>
            </a:r>
            <a:r>
              <a:rPr kumimoji="0" lang="ko-KR" altLang="en-US" sz="1000" b="1" dirty="0">
                <a:solidFill>
                  <a:srgbClr val="FF1919"/>
                </a:solidFill>
                <a:latin typeface="+mj-lt"/>
                <a:ea typeface="+mn-ea"/>
              </a:rPr>
              <a:t>번 정도 </a:t>
            </a:r>
            <a:r>
              <a:rPr kumimoji="0" lang="ko-KR" altLang="en-US" sz="1000" b="1" dirty="0">
                <a:solidFill>
                  <a:srgbClr val="FF1919"/>
                </a:solidFill>
                <a:latin typeface="+mj-lt"/>
                <a:ea typeface="+mn-ea"/>
              </a:rPr>
              <a:t>반복하면서</a:t>
            </a:r>
            <a:r>
              <a:rPr kumimoji="0" lang="en-US" altLang="ko-KR" sz="1000" b="1" dirty="0">
                <a:solidFill>
                  <a:srgbClr val="FF1919"/>
                </a:solidFill>
                <a:latin typeface="+mj-lt"/>
                <a:ea typeface="+mn-ea"/>
              </a:rPr>
              <a:t>, </a:t>
            </a:r>
            <a:r>
              <a:rPr kumimoji="0" lang="ko-KR" altLang="en-US" sz="1000" b="1" dirty="0">
                <a:solidFill>
                  <a:srgbClr val="FF1919"/>
                </a:solidFill>
                <a:latin typeface="+mj-lt"/>
                <a:ea typeface="+mn-ea"/>
              </a:rPr>
              <a:t>호기심과 집중력을 높여준다</a:t>
            </a:r>
            <a:r>
              <a:rPr kumimoji="0" lang="en-US" altLang="ko-KR" sz="1000" b="1" dirty="0">
                <a:solidFill>
                  <a:srgbClr val="FF1919"/>
                </a:solidFill>
                <a:latin typeface="+mj-lt"/>
                <a:ea typeface="+mn-ea"/>
              </a:rPr>
              <a:t>.</a:t>
            </a:r>
          </a:p>
        </p:txBody>
      </p:sp>
      <p:sp>
        <p:nvSpPr>
          <p:cNvPr id="21" name="Text Box 169"/>
          <p:cNvSpPr txBox="1">
            <a:spLocks noChangeArrowheads="1"/>
          </p:cNvSpPr>
          <p:nvPr/>
        </p:nvSpPr>
        <p:spPr bwMode="auto">
          <a:xfrm>
            <a:off x="214313" y="3201988"/>
            <a:ext cx="35941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j-lt"/>
                <a:ea typeface="+mn-ea"/>
              </a:rPr>
              <a:t>8. </a:t>
            </a:r>
            <a:r>
              <a:rPr kumimoji="0" lang="ko-KR" altLang="en-US" sz="1000" dirty="0">
                <a:latin typeface="+mj-lt"/>
                <a:ea typeface="+mn-ea"/>
              </a:rPr>
              <a:t>너무 많이 보여주면</a:t>
            </a:r>
            <a:r>
              <a:rPr kumimoji="0" lang="en-US" altLang="ko-KR" sz="1000" dirty="0">
                <a:latin typeface="+mj-lt"/>
                <a:ea typeface="+mn-ea"/>
              </a:rPr>
              <a:t>, </a:t>
            </a:r>
            <a:r>
              <a:rPr kumimoji="0" lang="ko-KR" altLang="en-US" sz="1000" dirty="0">
                <a:latin typeface="+mj-lt"/>
                <a:ea typeface="+mn-ea"/>
              </a:rPr>
              <a:t>비밀이 들통날 수 있다</a:t>
            </a:r>
            <a:r>
              <a:rPr kumimoji="0" lang="en-US" altLang="ko-KR" sz="1000" dirty="0">
                <a:latin typeface="+mj-lt"/>
                <a:ea typeface="+mn-ea"/>
              </a:rPr>
              <a:t>.</a:t>
            </a:r>
          </a:p>
        </p:txBody>
      </p:sp>
      <p:sp>
        <p:nvSpPr>
          <p:cNvPr id="22" name="AutoShape 60"/>
          <p:cNvSpPr>
            <a:spLocks noChangeArrowheads="1"/>
          </p:cNvSpPr>
          <p:nvPr/>
        </p:nvSpPr>
        <p:spPr bwMode="auto">
          <a:xfrm>
            <a:off x="252413" y="4400550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j-lt"/>
              <a:ea typeface="+mn-ea"/>
            </a:endParaRPr>
          </a:p>
        </p:txBody>
      </p:sp>
      <p:sp>
        <p:nvSpPr>
          <p:cNvPr id="23" name="AutoShape 61"/>
          <p:cNvSpPr>
            <a:spLocks noChangeArrowheads="1"/>
          </p:cNvSpPr>
          <p:nvPr/>
        </p:nvSpPr>
        <p:spPr bwMode="auto">
          <a:xfrm>
            <a:off x="252413" y="4679950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4" name="AutoShape 62"/>
          <p:cNvSpPr>
            <a:spLocks noChangeArrowheads="1"/>
          </p:cNvSpPr>
          <p:nvPr/>
        </p:nvSpPr>
        <p:spPr bwMode="auto">
          <a:xfrm>
            <a:off x="252413" y="4960938"/>
            <a:ext cx="25288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5" name="AutoShape 63"/>
          <p:cNvSpPr>
            <a:spLocks noChangeArrowheads="1"/>
          </p:cNvSpPr>
          <p:nvPr/>
        </p:nvSpPr>
        <p:spPr bwMode="auto">
          <a:xfrm>
            <a:off x="252413" y="5248275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26" name="Text Box 64"/>
          <p:cNvSpPr txBox="1">
            <a:spLocks noChangeArrowheads="1"/>
          </p:cNvSpPr>
          <p:nvPr/>
        </p:nvSpPr>
        <p:spPr bwMode="auto">
          <a:xfrm>
            <a:off x="252413" y="4416425"/>
            <a:ext cx="16462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1. </a:t>
            </a:r>
            <a:r>
              <a:rPr kumimoji="0" lang="ko-KR" altLang="en-US" sz="1000">
                <a:latin typeface="+mj-lt"/>
                <a:ea typeface="+mn-ea"/>
              </a:rPr>
              <a:t>세 장의 카드를 잡는다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27" name="Text Box 65"/>
          <p:cNvSpPr txBox="1">
            <a:spLocks noChangeArrowheads="1"/>
          </p:cNvSpPr>
          <p:nvPr/>
        </p:nvSpPr>
        <p:spPr bwMode="auto">
          <a:xfrm>
            <a:off x="252413" y="4695825"/>
            <a:ext cx="25050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2. </a:t>
            </a:r>
            <a:r>
              <a:rPr kumimoji="0" lang="ko-KR" altLang="en-US" sz="1000">
                <a:latin typeface="+mj-lt"/>
                <a:ea typeface="+mn-ea"/>
              </a:rPr>
              <a:t>왕 뒤의 카드를 뒤집어 앞으로 덮는다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28" name="Text Box 66"/>
          <p:cNvSpPr txBox="1">
            <a:spLocks noChangeArrowheads="1"/>
          </p:cNvSpPr>
          <p:nvPr/>
        </p:nvSpPr>
        <p:spPr bwMode="auto">
          <a:xfrm>
            <a:off x="252413" y="4975225"/>
            <a:ext cx="24606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3. </a:t>
            </a:r>
            <a:r>
              <a:rPr kumimoji="0" lang="ko-KR" altLang="en-US" sz="1000">
                <a:latin typeface="+mj-lt"/>
                <a:ea typeface="+mn-ea"/>
              </a:rPr>
              <a:t>남은 카드를 뒤집어 뒤쪽으로 넣는다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252413" y="5262563"/>
            <a:ext cx="20764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4. </a:t>
            </a:r>
            <a:r>
              <a:rPr kumimoji="0" lang="ko-KR" altLang="en-US" sz="1000">
                <a:latin typeface="+mj-lt"/>
                <a:ea typeface="+mn-ea"/>
              </a:rPr>
              <a:t>왕 카드를 아래로 밀어 넣는다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30" name="AutoShape 68"/>
          <p:cNvSpPr>
            <a:spLocks noChangeArrowheads="1"/>
          </p:cNvSpPr>
          <p:nvPr/>
        </p:nvSpPr>
        <p:spPr bwMode="auto">
          <a:xfrm>
            <a:off x="252413" y="5537200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31" name="AutoShape 69"/>
          <p:cNvSpPr>
            <a:spLocks noChangeArrowheads="1"/>
          </p:cNvSpPr>
          <p:nvPr/>
        </p:nvSpPr>
        <p:spPr bwMode="auto">
          <a:xfrm>
            <a:off x="257175" y="5826125"/>
            <a:ext cx="25288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32" name="AutoShape 70"/>
          <p:cNvSpPr>
            <a:spLocks noChangeArrowheads="1"/>
          </p:cNvSpPr>
          <p:nvPr/>
        </p:nvSpPr>
        <p:spPr bwMode="auto">
          <a:xfrm>
            <a:off x="252413" y="6111875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33" name="AutoShape 71"/>
          <p:cNvSpPr>
            <a:spLocks noChangeArrowheads="1"/>
          </p:cNvSpPr>
          <p:nvPr/>
        </p:nvSpPr>
        <p:spPr bwMode="auto">
          <a:xfrm>
            <a:off x="252413" y="6400800"/>
            <a:ext cx="25288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j-lt"/>
              <a:ea typeface="+mn-ea"/>
            </a:endParaRPr>
          </a:p>
        </p:txBody>
      </p:sp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252413" y="5553075"/>
            <a:ext cx="19034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5. </a:t>
            </a:r>
            <a:r>
              <a:rPr kumimoji="0" lang="ko-KR" altLang="en-US" sz="1000">
                <a:latin typeface="+mj-lt"/>
                <a:ea typeface="+mn-ea"/>
              </a:rPr>
              <a:t>모든 카드를 겹쳐서 잡는다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35" name="Text Box 73"/>
          <p:cNvSpPr txBox="1">
            <a:spLocks noChangeArrowheads="1"/>
          </p:cNvSpPr>
          <p:nvPr/>
        </p:nvSpPr>
        <p:spPr bwMode="auto">
          <a:xfrm>
            <a:off x="257175" y="5835650"/>
            <a:ext cx="20320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6. </a:t>
            </a:r>
            <a:r>
              <a:rPr kumimoji="0" lang="ko-KR" altLang="en-US" sz="1000">
                <a:latin typeface="+mj-lt"/>
                <a:ea typeface="+mn-ea"/>
              </a:rPr>
              <a:t>뒤집어서 왕 카드를 확인한다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36" name="Text Box 74"/>
          <p:cNvSpPr txBox="1">
            <a:spLocks noChangeArrowheads="1"/>
          </p:cNvSpPr>
          <p:nvPr/>
        </p:nvSpPr>
        <p:spPr bwMode="auto">
          <a:xfrm>
            <a:off x="252413" y="6126163"/>
            <a:ext cx="21336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1919"/>
                </a:solidFill>
                <a:latin typeface="+mj-lt"/>
                <a:ea typeface="+mn-ea"/>
              </a:rPr>
              <a:t>7. </a:t>
            </a:r>
            <a:r>
              <a:rPr kumimoji="0" lang="ko-KR" altLang="en-US" sz="1000" b="1">
                <a:solidFill>
                  <a:srgbClr val="FF1919"/>
                </a:solidFill>
                <a:latin typeface="+mj-lt"/>
                <a:ea typeface="+mn-ea"/>
              </a:rPr>
              <a:t>맨 위의 카드를 맨 뒤로 잡는다</a:t>
            </a:r>
            <a:r>
              <a:rPr kumimoji="0" lang="en-US" altLang="ko-KR" sz="1000" b="1">
                <a:solidFill>
                  <a:srgbClr val="FF1919"/>
                </a:solidFill>
                <a:latin typeface="+mj-lt"/>
                <a:ea typeface="+mn-ea"/>
              </a:rPr>
              <a:t>.</a:t>
            </a: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252413" y="6415088"/>
            <a:ext cx="17303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j-lt"/>
                <a:ea typeface="+mn-ea"/>
              </a:rPr>
              <a:t>8. </a:t>
            </a:r>
            <a:r>
              <a:rPr kumimoji="0" lang="ko-KR" altLang="en-US" sz="1000">
                <a:latin typeface="+mj-lt"/>
                <a:ea typeface="+mn-ea"/>
              </a:rPr>
              <a:t>뒤집어서 확인 시켜준다</a:t>
            </a:r>
            <a:r>
              <a:rPr kumimoji="0" lang="en-US" altLang="ko-KR" sz="1000">
                <a:latin typeface="+mj-lt"/>
                <a:ea typeface="+mn-ea"/>
              </a:rPr>
              <a:t>.</a:t>
            </a:r>
          </a:p>
        </p:txBody>
      </p:sp>
      <p:sp>
        <p:nvSpPr>
          <p:cNvPr id="38" name="AutoShape 59"/>
          <p:cNvSpPr>
            <a:spLocks noChangeArrowheads="1"/>
          </p:cNvSpPr>
          <p:nvPr/>
        </p:nvSpPr>
        <p:spPr bwMode="auto">
          <a:xfrm>
            <a:off x="142875" y="3640138"/>
            <a:ext cx="3357563" cy="271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j-lt"/>
                <a:ea typeface="+mn-ea"/>
              </a:rPr>
              <a:t>2. </a:t>
            </a:r>
            <a:r>
              <a:rPr kumimoji="0" lang="ko-KR" altLang="en-US" sz="1000" b="1" dirty="0">
                <a:latin typeface="+mj-lt"/>
                <a:ea typeface="+mn-ea"/>
              </a:rPr>
              <a:t>왕 잠재우기 카드를 이용한 주의집중 마술</a:t>
            </a:r>
          </a:p>
        </p:txBody>
      </p:sp>
      <p:sp>
        <p:nvSpPr>
          <p:cNvPr id="40" name="Rectangle 82"/>
          <p:cNvSpPr>
            <a:spLocks noChangeArrowheads="1"/>
          </p:cNvSpPr>
          <p:nvPr/>
        </p:nvSpPr>
        <p:spPr bwMode="auto">
          <a:xfrm>
            <a:off x="166688" y="3929063"/>
            <a:ext cx="4333875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j-lt"/>
                <a:ea typeface="+mn-ea"/>
              </a:rPr>
              <a:t>두 장의 숫자카드와 한 장의 왕 카드를 가지고 하는 마술로</a:t>
            </a:r>
            <a:r>
              <a:rPr kumimoji="0" lang="en-US" altLang="ko-KR" sz="1000" dirty="0">
                <a:latin typeface="+mj-lt"/>
                <a:ea typeface="+mn-ea"/>
              </a:rPr>
              <a:t> </a:t>
            </a:r>
            <a:r>
              <a:rPr kumimoji="0" lang="ko-KR" altLang="en-US" sz="1000" dirty="0">
                <a:latin typeface="+mj-lt"/>
                <a:ea typeface="+mn-ea"/>
              </a:rPr>
              <a:t>왕 카드가 순식간에 숫자 카드로 바뀌는 마술</a:t>
            </a:r>
            <a:endParaRPr kumimoji="0" lang="en-US" altLang="ko-KR" sz="1000" b="1" dirty="0">
              <a:latin typeface="+mj-lt"/>
              <a:ea typeface="+mn-ea"/>
            </a:endParaRPr>
          </a:p>
        </p:txBody>
      </p:sp>
      <p:sp>
        <p:nvSpPr>
          <p:cNvPr id="41" name="AutoShape 33"/>
          <p:cNvSpPr>
            <a:spLocks noChangeArrowheads="1"/>
          </p:cNvSpPr>
          <p:nvPr/>
        </p:nvSpPr>
        <p:spPr bwMode="auto">
          <a:xfrm>
            <a:off x="461645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3. </a:t>
            </a:r>
            <a:r>
              <a:rPr kumimoji="0" lang="ko-KR" altLang="en-US" sz="1000" b="1">
                <a:latin typeface="+mn-ea"/>
                <a:ea typeface="+mn-ea"/>
              </a:rPr>
              <a:t>도미노 카드를 이용한 주의집중 마술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43" name="Rectangle 57"/>
          <p:cNvSpPr>
            <a:spLocks noChangeArrowheads="1"/>
          </p:cNvSpPr>
          <p:nvPr/>
        </p:nvSpPr>
        <p:spPr bwMode="auto">
          <a:xfrm>
            <a:off x="4640263" y="787400"/>
            <a:ext cx="4289425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>
              <a:buFontTx/>
              <a:buChar char="•"/>
            </a:pP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한양신명조,한컴돋움"/>
                <a:cs typeface="한양신명조,한컴돋움"/>
              </a:rPr>
              <a:t>카드의 앞면과 뒷면을 반복해서 보여줄 때마다 다이아몬드의 개수가 늘었다가 줄었다가 하는 신기하면서도 재미있는 집중마술</a:t>
            </a:r>
            <a:r>
              <a:rPr kumimoji="0" lang="ko-KR" altLang="en-US" sz="1000"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AutoShape 39"/>
          <p:cNvSpPr>
            <a:spLocks noChangeArrowheads="1"/>
          </p:cNvSpPr>
          <p:nvPr/>
        </p:nvSpPr>
        <p:spPr bwMode="auto">
          <a:xfrm>
            <a:off x="4811713" y="1214438"/>
            <a:ext cx="4189412" cy="3190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5" name="AutoShape 40"/>
          <p:cNvSpPr>
            <a:spLocks noChangeArrowheads="1"/>
          </p:cNvSpPr>
          <p:nvPr/>
        </p:nvSpPr>
        <p:spPr bwMode="auto">
          <a:xfrm>
            <a:off x="4811713" y="1590675"/>
            <a:ext cx="4189412" cy="3190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6" name="AutoShape 41"/>
          <p:cNvSpPr>
            <a:spLocks noChangeArrowheads="1"/>
          </p:cNvSpPr>
          <p:nvPr/>
        </p:nvSpPr>
        <p:spPr bwMode="auto">
          <a:xfrm>
            <a:off x="4811713" y="1955800"/>
            <a:ext cx="4189412" cy="47307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7" name="AutoShape 42"/>
          <p:cNvSpPr>
            <a:spLocks noChangeArrowheads="1"/>
          </p:cNvSpPr>
          <p:nvPr/>
        </p:nvSpPr>
        <p:spPr bwMode="auto">
          <a:xfrm>
            <a:off x="4811713" y="2481263"/>
            <a:ext cx="4189412" cy="44767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4821238" y="1258888"/>
            <a:ext cx="4133850" cy="246062"/>
          </a:xfrm>
          <a:prstGeom prst="rect">
            <a:avLst/>
          </a:prstGeom>
          <a:noFill/>
          <a:ln w="19050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왼손 검지손가락으로 다이아몬드를 가린다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>
            <a:off x="4811713" y="1562100"/>
            <a:ext cx="41735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오른손의 손가락으로 다이아몬드를 가리고 앞으로 돌린다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50" name="Text Box 45"/>
          <p:cNvSpPr txBox="1">
            <a:spLocks noChangeArrowheads="1"/>
          </p:cNvSpPr>
          <p:nvPr/>
        </p:nvSpPr>
        <p:spPr bwMode="auto">
          <a:xfrm>
            <a:off x="4811713" y="1985963"/>
            <a:ext cx="4173537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왼손의 검지손가락으로 다이아몬드가 있을만한 위치를 잡고 앞으로 </a:t>
            </a: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en-US" altLang="ko-KR" sz="1000" dirty="0">
                <a:latin typeface="+mn-ea"/>
                <a:ea typeface="+mn-ea"/>
              </a:rPr>
              <a:t>  </a:t>
            </a:r>
            <a:r>
              <a:rPr kumimoji="0" lang="ko-KR" altLang="en-US" sz="1000" dirty="0">
                <a:latin typeface="+mn-ea"/>
                <a:ea typeface="+mn-ea"/>
              </a:rPr>
              <a:t>돌린다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51" name="Text Box 46"/>
          <p:cNvSpPr txBox="1">
            <a:spLocks noChangeArrowheads="1"/>
          </p:cNvSpPr>
          <p:nvPr/>
        </p:nvSpPr>
        <p:spPr bwMode="auto">
          <a:xfrm>
            <a:off x="4811713" y="2493963"/>
            <a:ext cx="4173537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오른손의 검지손가락으로 다이아몬드가 있을만한 위치를 가리고 </a:t>
            </a: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en-US" altLang="ko-KR" sz="1000" dirty="0">
                <a:latin typeface="+mn-ea"/>
                <a:ea typeface="+mn-ea"/>
              </a:rPr>
              <a:t>  </a:t>
            </a:r>
            <a:r>
              <a:rPr kumimoji="0" lang="ko-KR" altLang="en-US" sz="1000" dirty="0">
                <a:latin typeface="+mn-ea"/>
                <a:ea typeface="+mn-ea"/>
              </a:rPr>
              <a:t>앞으로 </a:t>
            </a:r>
            <a:r>
              <a:rPr kumimoji="0" lang="ko-KR" altLang="en-US" sz="1000" dirty="0">
                <a:latin typeface="+mn-ea"/>
                <a:ea typeface="+mn-ea"/>
              </a:rPr>
              <a:t>돌린다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3"/>
          <p:cNvSpPr>
            <a:spLocks noChangeArrowheads="1"/>
          </p:cNvSpPr>
          <p:nvPr/>
        </p:nvSpPr>
        <p:spPr bwMode="auto">
          <a:xfrm>
            <a:off x="14287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3. </a:t>
            </a:r>
            <a:r>
              <a:rPr kumimoji="0" lang="ko-KR" altLang="en-US" sz="1000" b="1" dirty="0">
                <a:latin typeface="+mn-ea"/>
                <a:ea typeface="+mn-ea"/>
              </a:rPr>
              <a:t>숨바꼭질 게임 마술</a:t>
            </a:r>
          </a:p>
        </p:txBody>
      </p:sp>
      <p:sp>
        <p:nvSpPr>
          <p:cNvPr id="3" name="Rectangle 202"/>
          <p:cNvSpPr>
            <a:spLocks noChangeArrowheads="1"/>
          </p:cNvSpPr>
          <p:nvPr/>
        </p:nvSpPr>
        <p:spPr bwMode="auto">
          <a:xfrm>
            <a:off x="180975" y="1143000"/>
            <a:ext cx="4533900" cy="13081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kumimoji="0" lang="ko-KR" altLang="en-US" sz="1000" b="1" dirty="0">
                <a:latin typeface="+mn-ea"/>
                <a:ea typeface="+mn-ea"/>
              </a:rPr>
              <a:t>그 위치에서 상대방이 원하는 만큼을 앞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뒤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좌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우로 이동할 수 있다</a:t>
            </a:r>
            <a:r>
              <a:rPr kumimoji="0" lang="en-US" altLang="ko-KR" sz="1000" b="1" dirty="0">
                <a:latin typeface="+mn-ea"/>
                <a:ea typeface="+mn-ea"/>
              </a:rPr>
              <a:t>.</a:t>
            </a:r>
          </a:p>
          <a:p>
            <a:pPr marL="171450" indent="-171450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kumimoji="0" lang="ko-KR" altLang="en-US" sz="1000" b="1" dirty="0">
                <a:latin typeface="+mn-ea"/>
                <a:ea typeface="+mn-ea"/>
              </a:rPr>
              <a:t>단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대각선으로는 이동할 수 없다</a:t>
            </a:r>
            <a:r>
              <a:rPr kumimoji="0" lang="en-US" altLang="ko-KR" sz="1000" b="1" dirty="0">
                <a:latin typeface="+mn-ea"/>
                <a:ea typeface="+mn-ea"/>
              </a:rPr>
              <a:t>.</a:t>
            </a:r>
          </a:p>
          <a:p>
            <a:pPr marL="171450" indent="-171450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kumimoji="0" lang="ko-KR" altLang="en-US" sz="1000" b="1" dirty="0">
                <a:latin typeface="+mn-ea"/>
                <a:ea typeface="+mn-ea"/>
              </a:rPr>
              <a:t>처음 이동하는 칸수는 상대방이 정하고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두 번째는 진행자가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en-US" altLang="ko-KR" sz="1000" b="1" dirty="0">
                <a:latin typeface="+mn-ea"/>
                <a:ea typeface="+mn-ea"/>
              </a:rPr>
              <a:t/>
            </a:r>
            <a:br>
              <a:rPr kumimoji="0" lang="en-US" altLang="ko-KR" sz="1000" b="1" dirty="0">
                <a:latin typeface="+mn-ea"/>
                <a:ea typeface="+mn-ea"/>
              </a:rPr>
            </a:br>
            <a:r>
              <a:rPr kumimoji="0" lang="ko-KR" altLang="en-US" sz="1000" b="1" dirty="0">
                <a:latin typeface="+mn-ea"/>
                <a:ea typeface="+mn-ea"/>
              </a:rPr>
              <a:t>다시 </a:t>
            </a:r>
            <a:r>
              <a:rPr kumimoji="0" lang="ko-KR" altLang="en-US" sz="1000" b="1" dirty="0">
                <a:latin typeface="+mn-ea"/>
                <a:ea typeface="+mn-ea"/>
              </a:rPr>
              <a:t>세 번째는 상대방이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네 번째는 진행자가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마지막 다섯 번째는 </a:t>
            </a:r>
            <a:r>
              <a:rPr kumimoji="0" lang="en-US" altLang="ko-KR" sz="1000" b="1" dirty="0">
                <a:latin typeface="+mn-ea"/>
                <a:ea typeface="+mn-ea"/>
              </a:rPr>
              <a:t/>
            </a:r>
            <a:br>
              <a:rPr kumimoji="0" lang="en-US" altLang="ko-KR" sz="1000" b="1" dirty="0">
                <a:latin typeface="+mn-ea"/>
                <a:ea typeface="+mn-ea"/>
              </a:rPr>
            </a:br>
            <a:r>
              <a:rPr kumimoji="0" lang="ko-KR" altLang="en-US" sz="1000" b="1" dirty="0">
                <a:latin typeface="+mn-ea"/>
                <a:ea typeface="+mn-ea"/>
              </a:rPr>
              <a:t>상대방이 </a:t>
            </a:r>
            <a:r>
              <a:rPr kumimoji="0" lang="ko-KR" altLang="en-US" sz="1000" b="1" dirty="0">
                <a:latin typeface="+mn-ea"/>
                <a:ea typeface="+mn-ea"/>
              </a:rPr>
              <a:t>정하고 이동을 하게 한다</a:t>
            </a:r>
            <a:r>
              <a:rPr kumimoji="0" lang="en-US" altLang="ko-KR" sz="1000" b="1" dirty="0">
                <a:latin typeface="+mn-ea"/>
                <a:ea typeface="+mn-ea"/>
              </a:rPr>
              <a:t>.</a:t>
            </a:r>
          </a:p>
          <a:p>
            <a:pPr marL="171450" indent="-171450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kumimoji="0" lang="ko-KR" altLang="en-US" sz="1000" b="1" dirty="0">
                <a:latin typeface="+mn-ea"/>
                <a:ea typeface="+mn-ea"/>
              </a:rPr>
              <a:t>한번 이동할 때마다 상대방이 없을 것 같은 곳을 지워나가다 보면</a:t>
            </a:r>
            <a:r>
              <a:rPr kumimoji="0" lang="en-US" altLang="ko-KR" sz="1000" b="1" dirty="0">
                <a:latin typeface="+mn-ea"/>
                <a:ea typeface="+mn-ea"/>
              </a:rPr>
              <a:t>,</a:t>
            </a:r>
            <a:br>
              <a:rPr kumimoji="0" lang="en-US" altLang="ko-KR" sz="1000" b="1" dirty="0">
                <a:latin typeface="+mn-ea"/>
                <a:ea typeface="+mn-ea"/>
              </a:rPr>
            </a:br>
            <a:r>
              <a:rPr kumimoji="0" lang="ko-KR" altLang="en-US" sz="1000" b="1" dirty="0">
                <a:latin typeface="+mn-ea"/>
                <a:ea typeface="+mn-ea"/>
              </a:rPr>
              <a:t>마지막에 </a:t>
            </a:r>
            <a:r>
              <a:rPr kumimoji="0" lang="ko-KR" altLang="en-US" sz="1000" b="1" dirty="0">
                <a:latin typeface="+mn-ea"/>
                <a:ea typeface="+mn-ea"/>
              </a:rPr>
              <a:t>단 한 곳만 남게 되는데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그 곳이 바로 도둑이 숨어 있는 곳이다</a:t>
            </a:r>
            <a:r>
              <a:rPr kumimoji="0" lang="en-US" altLang="ko-KR" sz="1000" b="1" dirty="0">
                <a:latin typeface="+mn-ea"/>
                <a:ea typeface="+mn-ea"/>
              </a:rPr>
              <a:t>.    </a:t>
            </a:r>
          </a:p>
        </p:txBody>
      </p:sp>
      <p:sp>
        <p:nvSpPr>
          <p:cNvPr id="4" name="Text Box 208"/>
          <p:cNvSpPr txBox="1">
            <a:spLocks noChangeArrowheads="1"/>
          </p:cNvSpPr>
          <p:nvPr/>
        </p:nvSpPr>
        <p:spPr bwMode="auto">
          <a:xfrm>
            <a:off x="214313" y="825500"/>
            <a:ext cx="1260475" cy="246063"/>
          </a:xfrm>
          <a:prstGeom prst="rect">
            <a:avLst/>
          </a:prstGeom>
          <a:solidFill>
            <a:schemeClr val="hlink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ko-KR" altLang="en-US" sz="1000" b="1" u="sng">
                <a:solidFill>
                  <a:schemeClr val="bg1"/>
                </a:solidFill>
                <a:latin typeface="+mn-ea"/>
                <a:ea typeface="+mn-ea"/>
              </a:rPr>
              <a:t>규칙 및 진행 방법</a:t>
            </a:r>
          </a:p>
        </p:txBody>
      </p:sp>
      <p:sp>
        <p:nvSpPr>
          <p:cNvPr id="65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[</a:t>
            </a:r>
            <a:r>
              <a:rPr kumimoji="0" lang="ko-KR" altLang="en-US" sz="1000" b="1" dirty="0">
                <a:latin typeface="+mn-ea"/>
                <a:ea typeface="+mn-ea"/>
              </a:rPr>
              <a:t>비법서 </a:t>
            </a:r>
            <a:r>
              <a:rPr kumimoji="0" lang="en-US" altLang="ko-KR" sz="1000" b="1" dirty="0">
                <a:latin typeface="+mn-ea"/>
                <a:ea typeface="+mn-ea"/>
              </a:rPr>
              <a:t>12] </a:t>
            </a:r>
            <a:r>
              <a:rPr kumimoji="0" lang="ko-KR" altLang="en-US" sz="1000" b="1" dirty="0">
                <a:latin typeface="+mn-ea"/>
                <a:ea typeface="+mn-ea"/>
              </a:rPr>
              <a:t>교육마술</a:t>
            </a:r>
            <a:r>
              <a:rPr kumimoji="0" lang="en-US" altLang="ko-KR" sz="1000" b="1" dirty="0">
                <a:latin typeface="+mn-ea"/>
                <a:ea typeface="+mn-ea"/>
              </a:rPr>
              <a:t>_</a:t>
            </a:r>
            <a:r>
              <a:rPr kumimoji="0" lang="ko-KR" altLang="en-US" sz="1000" b="1" dirty="0">
                <a:latin typeface="+mn-ea"/>
                <a:ea typeface="+mn-ea"/>
              </a:rPr>
              <a:t>수학 마술 </a:t>
            </a:r>
            <a:r>
              <a:rPr kumimoji="0" lang="en-US" altLang="ko-KR" sz="1000" b="1" dirty="0">
                <a:latin typeface="+mn-ea"/>
                <a:ea typeface="+mn-ea"/>
              </a:rPr>
              <a:t>Ⅱ</a:t>
            </a:r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571750"/>
            <a:ext cx="40751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[</a:t>
            </a:r>
            <a:r>
              <a:rPr kumimoji="0" lang="ko-KR" altLang="en-US" sz="1000" b="1" dirty="0">
                <a:latin typeface="+mn-ea"/>
                <a:ea typeface="+mn-ea"/>
              </a:rPr>
              <a:t>비법서 </a:t>
            </a:r>
            <a:r>
              <a:rPr kumimoji="0" lang="en-US" altLang="ko-KR" sz="1000" b="1" dirty="0">
                <a:latin typeface="+mn-ea"/>
                <a:ea typeface="+mn-ea"/>
              </a:rPr>
              <a:t>15] </a:t>
            </a:r>
            <a:r>
              <a:rPr kumimoji="0" lang="ko-KR" altLang="en-US" sz="1000" b="1" dirty="0">
                <a:latin typeface="+mn-ea"/>
                <a:ea typeface="+mn-ea"/>
              </a:rPr>
              <a:t>교육마술</a:t>
            </a:r>
            <a:r>
              <a:rPr kumimoji="0" lang="en-US" altLang="ko-KR" sz="1000" b="1" dirty="0">
                <a:latin typeface="+mn-ea"/>
                <a:ea typeface="+mn-ea"/>
              </a:rPr>
              <a:t>_</a:t>
            </a:r>
            <a:r>
              <a:rPr kumimoji="0" lang="ko-KR" altLang="en-US" sz="1000" b="1" dirty="0">
                <a:latin typeface="+mn-ea"/>
                <a:ea typeface="+mn-ea"/>
              </a:rPr>
              <a:t>퀴즈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게임 마술</a:t>
            </a: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8625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1. </a:t>
            </a:r>
            <a:r>
              <a:rPr kumimoji="0" lang="ko-KR" altLang="en-US" sz="1000" b="1">
                <a:latin typeface="+mn-ea"/>
                <a:ea typeface="+mn-ea"/>
              </a:rPr>
              <a:t>종이 끼우기 마술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214313" y="785813"/>
            <a:ext cx="4286250" cy="5540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손바닥에 고부밴드를 엇갈리게 해서 걸어준 뒤, 종이조각을 고부밴드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위에 </a:t>
            </a:r>
            <a:r>
              <a:rPr kumimoji="0" lang="ko-KR" altLang="ko-KR" sz="1000" dirty="0">
                <a:latin typeface="+mn-ea"/>
                <a:ea typeface="+mn-ea"/>
              </a:rPr>
              <a:t>올려놓고 박수만 한번 치면</a:t>
            </a:r>
            <a:r>
              <a:rPr kumimoji="0" lang="ko-KR" altLang="en-US" sz="1000" dirty="0">
                <a:latin typeface="+mn-ea"/>
                <a:ea typeface="+mn-ea"/>
              </a:rPr>
              <a:t>,</a:t>
            </a:r>
            <a:r>
              <a:rPr kumimoji="0" lang="ko-KR" altLang="ko-KR" sz="1000" dirty="0">
                <a:latin typeface="+mn-ea"/>
                <a:ea typeface="+mn-ea"/>
              </a:rPr>
              <a:t> 종이조각이 고무밴드 안으로 들어가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있게 </a:t>
            </a:r>
            <a:r>
              <a:rPr kumimoji="0" lang="ko-KR" altLang="ko-KR" sz="1000" dirty="0">
                <a:latin typeface="+mn-ea"/>
                <a:ea typeface="+mn-ea"/>
              </a:rPr>
              <a:t>되는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2427288" y="3803650"/>
            <a:ext cx="601662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1/3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65125" y="1357313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고무밴드를 한 개 준비해서 한 손의 </a:t>
            </a:r>
            <a:r>
              <a:rPr kumimoji="0" lang="ko-KR" altLang="ko-KR" sz="1000" dirty="0">
                <a:latin typeface="+mn-ea"/>
                <a:ea typeface="+mn-ea"/>
              </a:rPr>
              <a:t>손바닥에 </a:t>
            </a:r>
            <a:r>
              <a:rPr kumimoji="0" lang="ko-KR" altLang="ko-KR" sz="1000" dirty="0">
                <a:latin typeface="+mn-ea"/>
                <a:ea typeface="+mn-ea"/>
              </a:rPr>
              <a:t>걸어준다.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365125" y="1636713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반대 손으로 고무밴드를 </a:t>
            </a:r>
            <a:r>
              <a:rPr kumimoji="0" lang="ko-KR" altLang="ko-KR" sz="1000" dirty="0">
                <a:latin typeface="+mn-ea"/>
                <a:ea typeface="+mn-ea"/>
              </a:rPr>
              <a:t>잡아당겨서X</a:t>
            </a:r>
            <a:r>
              <a:rPr kumimoji="0" lang="ko-KR" altLang="ko-KR" sz="1000" dirty="0">
                <a:latin typeface="+mn-ea"/>
                <a:ea typeface="+mn-ea"/>
              </a:rPr>
              <a:t>자 모양으로 꼬아준다.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365125" y="1917700"/>
            <a:ext cx="39211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꼬여 있는 고무밴드 안으로 반대 손을 </a:t>
            </a:r>
            <a:r>
              <a:rPr kumimoji="0" lang="ko-KR" altLang="ko-KR" sz="1000" dirty="0">
                <a:latin typeface="+mn-ea"/>
                <a:ea typeface="+mn-ea"/>
              </a:rPr>
              <a:t>집어넣는다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365125" y="2205038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양 손바닥을 나란히 붙여준다.</a:t>
            </a:r>
            <a:r>
              <a:rPr kumimoji="0" lang="ko-KR" altLang="ko-KR" sz="1000" b="1">
                <a:latin typeface="+mn-ea"/>
                <a:ea typeface="+mn-ea"/>
              </a:rPr>
              <a:t> 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365125" y="2493963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ko-KR" sz="1000" dirty="0">
                <a:latin typeface="+mn-ea"/>
                <a:ea typeface="+mn-ea"/>
              </a:rPr>
              <a:t>한 손의 고무밴드 위에 종이조각을 </a:t>
            </a:r>
            <a:r>
              <a:rPr kumimoji="0" lang="ko-KR" altLang="ko-KR" sz="1000" dirty="0">
                <a:latin typeface="+mn-ea"/>
                <a:ea typeface="+mn-ea"/>
              </a:rPr>
              <a:t>올려놓는다</a:t>
            </a:r>
            <a:r>
              <a:rPr kumimoji="0" lang="ko-KR" altLang="ko-KR" sz="1000" dirty="0">
                <a:latin typeface="+mn-ea"/>
                <a:ea typeface="+mn-ea"/>
              </a:rPr>
              <a:t>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369888" y="2782888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ko-KR" sz="1000">
                <a:latin typeface="+mn-ea"/>
                <a:ea typeface="+mn-ea"/>
              </a:rPr>
              <a:t>박수를 한번 쳐보라고 한다.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2" name="AutoShape 27"/>
          <p:cNvSpPr>
            <a:spLocks noChangeArrowheads="1"/>
          </p:cNvSpPr>
          <p:nvPr/>
        </p:nvSpPr>
        <p:spPr bwMode="auto">
          <a:xfrm>
            <a:off x="365125" y="3068638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ko-KR" sz="1000" dirty="0">
                <a:latin typeface="+mn-ea"/>
                <a:ea typeface="+mn-ea"/>
              </a:rPr>
              <a:t>종이조각이 고무밴드 안에 들어가 </a:t>
            </a:r>
            <a:r>
              <a:rPr kumimoji="0" lang="ko-KR" altLang="ko-KR" sz="1000" dirty="0">
                <a:latin typeface="+mn-ea"/>
                <a:ea typeface="+mn-ea"/>
              </a:rPr>
              <a:t>있게 </a:t>
            </a:r>
            <a:r>
              <a:rPr kumimoji="0" lang="ko-KR" altLang="ko-KR" sz="1000" dirty="0">
                <a:latin typeface="+mn-ea"/>
                <a:ea typeface="+mn-ea"/>
              </a:rPr>
              <a:t>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365125" y="3357563"/>
            <a:ext cx="3921125" cy="3571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8.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박수를 손등이 보이도록 135도 이상을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벌렸다가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다시 </a:t>
            </a: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  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돌아와야만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된다.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357188" y="4048125"/>
            <a:ext cx="39211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ko-KR" sz="1000" dirty="0">
                <a:latin typeface="+mn-ea"/>
                <a:ea typeface="+mn-ea"/>
              </a:rPr>
              <a:t>박수를 치면 종이조각이 어떻게 될지를 </a:t>
            </a:r>
            <a:r>
              <a:rPr kumimoji="0" lang="ko-KR" altLang="ko-KR" sz="1000" dirty="0">
                <a:latin typeface="+mn-ea"/>
                <a:ea typeface="+mn-ea"/>
              </a:rPr>
              <a:t>물어본 </a:t>
            </a:r>
            <a:r>
              <a:rPr kumimoji="0" lang="ko-KR" altLang="ko-KR" sz="1000" dirty="0">
                <a:latin typeface="+mn-ea"/>
                <a:ea typeface="+mn-ea"/>
              </a:rPr>
              <a:t>후에, 박수를 쳐준다.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357188" y="4335463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ko-KR" sz="1000" dirty="0">
                <a:latin typeface="+mn-ea"/>
                <a:ea typeface="+mn-ea"/>
              </a:rPr>
              <a:t>종이조각은 양손의 고부밴드에 </a:t>
            </a:r>
            <a:r>
              <a:rPr kumimoji="0" lang="ko-KR" altLang="ko-KR" sz="1000" dirty="0">
                <a:latin typeface="+mn-ea"/>
                <a:ea typeface="+mn-ea"/>
              </a:rPr>
              <a:t>따로따로 </a:t>
            </a:r>
            <a:r>
              <a:rPr kumimoji="0" lang="ko-KR" altLang="ko-KR" sz="1000" dirty="0">
                <a:latin typeface="+mn-ea"/>
                <a:ea typeface="+mn-ea"/>
              </a:rPr>
              <a:t>들어갈 수 있다.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357188" y="3760788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ko-KR" sz="1000" dirty="0">
                <a:latin typeface="+mn-ea"/>
                <a:ea typeface="+mn-ea"/>
              </a:rPr>
              <a:t>양손에 각각 종이조각을 한 개씩 </a:t>
            </a:r>
            <a:r>
              <a:rPr kumimoji="0" lang="ko-KR" altLang="ko-KR" sz="1000" dirty="0">
                <a:latin typeface="+mn-ea"/>
                <a:ea typeface="+mn-ea"/>
              </a:rPr>
              <a:t>고무밴드 </a:t>
            </a:r>
            <a:r>
              <a:rPr kumimoji="0" lang="ko-KR" altLang="ko-KR" sz="1000" dirty="0">
                <a:latin typeface="+mn-ea"/>
                <a:ea typeface="+mn-ea"/>
              </a:rPr>
              <a:t>위에 올려놓는다.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auto">
          <a:xfrm>
            <a:off x="357188" y="4633913"/>
            <a:ext cx="39211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ko-KR" sz="1000" dirty="0">
                <a:latin typeface="+mn-ea"/>
                <a:ea typeface="+mn-ea"/>
              </a:rPr>
              <a:t>종이조각은 한 손의 고무밴드에 </a:t>
            </a:r>
            <a:r>
              <a:rPr kumimoji="0" lang="ko-KR" altLang="ko-KR" sz="1000" dirty="0">
                <a:latin typeface="+mn-ea"/>
                <a:ea typeface="+mn-ea"/>
              </a:rPr>
              <a:t>몰려서 </a:t>
            </a:r>
            <a:r>
              <a:rPr kumimoji="0" lang="ko-KR" altLang="ko-KR" sz="1000" dirty="0">
                <a:latin typeface="+mn-ea"/>
                <a:ea typeface="+mn-ea"/>
              </a:rPr>
              <a:t>들어갈 수 있다.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8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2. </a:t>
            </a:r>
            <a:r>
              <a:rPr kumimoji="0" lang="ko-KR" altLang="en-US" sz="1000" b="1" dirty="0">
                <a:latin typeface="+mn-ea"/>
                <a:ea typeface="+mn-ea"/>
              </a:rPr>
              <a:t>동전 퀴즈 마술</a:t>
            </a:r>
          </a:p>
        </p:txBody>
      </p:sp>
      <p:sp>
        <p:nvSpPr>
          <p:cNvPr id="19" name="Rectangle 82"/>
          <p:cNvSpPr>
            <a:spLocks noChangeArrowheads="1"/>
          </p:cNvSpPr>
          <p:nvPr/>
        </p:nvSpPr>
        <p:spPr bwMode="auto">
          <a:xfrm>
            <a:off x="4595813" y="795338"/>
            <a:ext cx="4467225" cy="54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같은 크기의 동전 4개를 준비해서 정사각형 모양으로 만들어주고,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각기 </a:t>
            </a:r>
            <a:r>
              <a:rPr kumimoji="0" lang="ko-KR" altLang="ko-KR" sz="1000" dirty="0">
                <a:latin typeface="+mn-ea"/>
                <a:ea typeface="+mn-ea"/>
              </a:rPr>
              <a:t>다른 세 개의 동전을 차례로 움직여서 맨 처음처럼 정사각형 모양을 만들어보라고 하는 </a:t>
            </a:r>
            <a:r>
              <a:rPr kumimoji="0" lang="ko-KR" altLang="en-US" sz="1000" dirty="0">
                <a:latin typeface="+mn-ea"/>
                <a:ea typeface="+mn-ea"/>
              </a:rPr>
              <a:t>퀴즈 </a:t>
            </a:r>
            <a:r>
              <a:rPr kumimoji="0" lang="ko-KR" altLang="ko-KR" sz="1000" dirty="0">
                <a:latin typeface="+mn-ea"/>
                <a:ea typeface="+mn-ea"/>
              </a:rPr>
              <a:t>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4714875" y="1357313"/>
            <a:ext cx="41894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같은 크기의 동전 4개를 준비해서 </a:t>
            </a:r>
            <a:r>
              <a:rPr kumimoji="0" lang="ko-KR" altLang="ko-KR" sz="1000" dirty="0">
                <a:latin typeface="+mn-ea"/>
                <a:ea typeface="+mn-ea"/>
              </a:rPr>
              <a:t>정사각형 </a:t>
            </a:r>
            <a:r>
              <a:rPr kumimoji="0" lang="ko-KR" altLang="ko-KR" sz="1000" dirty="0">
                <a:latin typeface="+mn-ea"/>
                <a:ea typeface="+mn-ea"/>
              </a:rPr>
              <a:t>모양으로 만들어준다.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4714875" y="1636713"/>
            <a:ext cx="41894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ko-KR" sz="1000" dirty="0">
                <a:latin typeface="+mn-ea"/>
                <a:ea typeface="+mn-ea"/>
              </a:rPr>
              <a:t>한 개의 동전 당 다른 동전 두 개와 </a:t>
            </a:r>
            <a:r>
              <a:rPr kumimoji="0" lang="ko-KR" altLang="ko-KR" sz="1000" dirty="0">
                <a:latin typeface="+mn-ea"/>
                <a:ea typeface="+mn-ea"/>
              </a:rPr>
              <a:t>맞닿아 </a:t>
            </a:r>
            <a:r>
              <a:rPr kumimoji="0" lang="ko-KR" altLang="ko-KR" sz="1000" dirty="0">
                <a:latin typeface="+mn-ea"/>
                <a:ea typeface="+mn-ea"/>
              </a:rPr>
              <a:t>있는 것을 확인시킨다.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4714875" y="1917700"/>
            <a:ext cx="418941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세 개의 동전을 움직여, 처음처럼 </a:t>
            </a:r>
            <a:r>
              <a:rPr kumimoji="0" lang="ko-KR" altLang="ko-KR" sz="1000" dirty="0">
                <a:latin typeface="+mn-ea"/>
                <a:ea typeface="+mn-ea"/>
              </a:rPr>
              <a:t>정사각형 </a:t>
            </a:r>
            <a:r>
              <a:rPr kumimoji="0" lang="ko-KR" altLang="ko-KR" sz="1000" dirty="0">
                <a:latin typeface="+mn-ea"/>
                <a:ea typeface="+mn-ea"/>
              </a:rPr>
              <a:t>모양을 만들어보라고 한다.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>
            <a:off x="4714875" y="2205038"/>
            <a:ext cx="41894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FF0000"/>
                </a:solidFill>
                <a:latin typeface="+mn-ea"/>
                <a:ea typeface="+mn-ea"/>
              </a:rPr>
              <a:t>4. 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바로 옆으로 1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c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m 만 이동시키면 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정사각형이 </a:t>
            </a:r>
            <a:r>
              <a:rPr kumimoji="0" lang="ko-KR" altLang="en-US" sz="1000" b="1" dirty="0">
                <a:solidFill>
                  <a:srgbClr val="FF0000"/>
                </a:solidFill>
                <a:latin typeface="+mn-ea"/>
                <a:ea typeface="+mn-ea"/>
              </a:rPr>
              <a:t>된</a:t>
            </a:r>
            <a:r>
              <a:rPr kumimoji="0" lang="ko-KR" altLang="ko-KR" sz="1000" b="1" dirty="0">
                <a:solidFill>
                  <a:srgbClr val="FF0000"/>
                </a:solidFill>
                <a:latin typeface="+mn-ea"/>
                <a:ea typeface="+mn-ea"/>
              </a:rPr>
              <a:t>다. </a:t>
            </a: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4" name="AutoShape 77"/>
          <p:cNvSpPr>
            <a:spLocks noChangeArrowheads="1"/>
          </p:cNvSpPr>
          <p:nvPr/>
        </p:nvSpPr>
        <p:spPr bwMode="auto">
          <a:xfrm>
            <a:off x="6103938" y="2743200"/>
            <a:ext cx="1079500" cy="539750"/>
          </a:xfrm>
          <a:prstGeom prst="irregularSeal2">
            <a:avLst/>
          </a:prstGeom>
          <a:solidFill>
            <a:schemeClr val="bg1"/>
          </a:solidFill>
          <a:ln w="19050" algn="ctr">
            <a:solidFill>
              <a:srgbClr val="FF191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5" name="Text Box 78"/>
          <p:cNvSpPr txBox="1">
            <a:spLocks noChangeArrowheads="1"/>
          </p:cNvSpPr>
          <p:nvPr/>
        </p:nvSpPr>
        <p:spPr bwMode="auto">
          <a:xfrm>
            <a:off x="6229350" y="2894013"/>
            <a:ext cx="8255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>
                <a:solidFill>
                  <a:srgbClr val="FF1919"/>
                </a:solidFill>
                <a:latin typeface="+mn-ea"/>
                <a:ea typeface="+mn-ea"/>
              </a:rPr>
              <a:t>핵심포인트</a:t>
            </a:r>
          </a:p>
        </p:txBody>
      </p:sp>
      <p:grpSp>
        <p:nvGrpSpPr>
          <p:cNvPr id="34841" name="Group 106"/>
          <p:cNvGrpSpPr>
            <a:grpSpLocks/>
          </p:cNvGrpSpPr>
          <p:nvPr/>
        </p:nvGrpSpPr>
        <p:grpSpPr bwMode="auto">
          <a:xfrm>
            <a:off x="6613525" y="3354388"/>
            <a:ext cx="423863" cy="561975"/>
            <a:chOff x="2585" y="2449"/>
            <a:chExt cx="408" cy="544"/>
          </a:xfrm>
        </p:grpSpPr>
        <p:sp>
          <p:nvSpPr>
            <p:cNvPr id="27" name="Oval 107"/>
            <p:cNvSpPr>
              <a:spLocks noChangeArrowheads="1"/>
            </p:cNvSpPr>
            <p:nvPr/>
          </p:nvSpPr>
          <p:spPr bwMode="auto">
            <a:xfrm>
              <a:off x="2585" y="2449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28" name="Oval 108"/>
            <p:cNvSpPr>
              <a:spLocks noChangeArrowheads="1"/>
            </p:cNvSpPr>
            <p:nvPr/>
          </p:nvSpPr>
          <p:spPr bwMode="auto">
            <a:xfrm>
              <a:off x="2790" y="2449"/>
              <a:ext cx="203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29" name="Oval 109"/>
            <p:cNvSpPr>
              <a:spLocks noChangeArrowheads="1"/>
            </p:cNvSpPr>
            <p:nvPr/>
          </p:nvSpPr>
          <p:spPr bwMode="auto">
            <a:xfrm>
              <a:off x="2585" y="2660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0" name="Oval 110"/>
            <p:cNvSpPr>
              <a:spLocks noChangeArrowheads="1"/>
            </p:cNvSpPr>
            <p:nvPr/>
          </p:nvSpPr>
          <p:spPr bwMode="auto">
            <a:xfrm>
              <a:off x="2790" y="2660"/>
              <a:ext cx="203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</p:grpSp>
      <p:grpSp>
        <p:nvGrpSpPr>
          <p:cNvPr id="34842" name="Group 111"/>
          <p:cNvGrpSpPr>
            <a:grpSpLocks/>
          </p:cNvGrpSpPr>
          <p:nvPr/>
        </p:nvGrpSpPr>
        <p:grpSpPr bwMode="auto">
          <a:xfrm>
            <a:off x="5767388" y="4003675"/>
            <a:ext cx="604837" cy="563563"/>
            <a:chOff x="3062" y="2455"/>
            <a:chExt cx="583" cy="543"/>
          </a:xfrm>
        </p:grpSpPr>
        <p:sp>
          <p:nvSpPr>
            <p:cNvPr id="32" name="Oval 112"/>
            <p:cNvSpPr>
              <a:spLocks noChangeArrowheads="1"/>
            </p:cNvSpPr>
            <p:nvPr/>
          </p:nvSpPr>
          <p:spPr bwMode="auto">
            <a:xfrm>
              <a:off x="3441" y="2557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3" name="Oval 113"/>
            <p:cNvSpPr>
              <a:spLocks noChangeArrowheads="1"/>
            </p:cNvSpPr>
            <p:nvPr/>
          </p:nvSpPr>
          <p:spPr bwMode="auto">
            <a:xfrm>
              <a:off x="3266" y="2455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4" name="Oval 114"/>
            <p:cNvSpPr>
              <a:spLocks noChangeArrowheads="1"/>
            </p:cNvSpPr>
            <p:nvPr/>
          </p:nvSpPr>
          <p:spPr bwMode="auto">
            <a:xfrm>
              <a:off x="3062" y="2665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5" name="Oval 115"/>
            <p:cNvSpPr>
              <a:spLocks noChangeArrowheads="1"/>
            </p:cNvSpPr>
            <p:nvPr/>
          </p:nvSpPr>
          <p:spPr bwMode="auto">
            <a:xfrm>
              <a:off x="3266" y="2665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</p:grpSp>
      <p:grpSp>
        <p:nvGrpSpPr>
          <p:cNvPr id="34843" name="Group 116"/>
          <p:cNvGrpSpPr>
            <a:grpSpLocks/>
          </p:cNvGrpSpPr>
          <p:nvPr/>
        </p:nvGrpSpPr>
        <p:grpSpPr bwMode="auto">
          <a:xfrm>
            <a:off x="6607175" y="4038600"/>
            <a:ext cx="606425" cy="533400"/>
            <a:chOff x="3680" y="2484"/>
            <a:chExt cx="583" cy="514"/>
          </a:xfrm>
        </p:grpSpPr>
        <p:sp>
          <p:nvSpPr>
            <p:cNvPr id="37" name="Oval 117"/>
            <p:cNvSpPr>
              <a:spLocks noChangeArrowheads="1"/>
            </p:cNvSpPr>
            <p:nvPr/>
          </p:nvSpPr>
          <p:spPr bwMode="auto">
            <a:xfrm>
              <a:off x="4058" y="2557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8" name="Oval 118"/>
            <p:cNvSpPr>
              <a:spLocks noChangeArrowheads="1"/>
            </p:cNvSpPr>
            <p:nvPr/>
          </p:nvSpPr>
          <p:spPr bwMode="auto">
            <a:xfrm>
              <a:off x="3781" y="2484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39" name="Oval 119"/>
            <p:cNvSpPr>
              <a:spLocks noChangeArrowheads="1"/>
            </p:cNvSpPr>
            <p:nvPr/>
          </p:nvSpPr>
          <p:spPr bwMode="auto">
            <a:xfrm>
              <a:off x="3680" y="2665"/>
              <a:ext cx="205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40" name="Oval 120"/>
            <p:cNvSpPr>
              <a:spLocks noChangeArrowheads="1"/>
            </p:cNvSpPr>
            <p:nvPr/>
          </p:nvSpPr>
          <p:spPr bwMode="auto">
            <a:xfrm>
              <a:off x="3885" y="2665"/>
              <a:ext cx="203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</p:grpSp>
      <p:grpSp>
        <p:nvGrpSpPr>
          <p:cNvPr id="34844" name="Group 121"/>
          <p:cNvGrpSpPr>
            <a:grpSpLocks/>
          </p:cNvGrpSpPr>
          <p:nvPr/>
        </p:nvGrpSpPr>
        <p:grpSpPr bwMode="auto">
          <a:xfrm>
            <a:off x="7502525" y="3930650"/>
            <a:ext cx="498475" cy="636588"/>
            <a:chOff x="4371" y="2399"/>
            <a:chExt cx="482" cy="616"/>
          </a:xfrm>
        </p:grpSpPr>
        <p:sp>
          <p:nvSpPr>
            <p:cNvPr id="42" name="Oval 122"/>
            <p:cNvSpPr>
              <a:spLocks noChangeArrowheads="1"/>
            </p:cNvSpPr>
            <p:nvPr/>
          </p:nvSpPr>
          <p:spPr bwMode="auto">
            <a:xfrm>
              <a:off x="4649" y="2574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43" name="Oval 123"/>
            <p:cNvSpPr>
              <a:spLocks noChangeArrowheads="1"/>
            </p:cNvSpPr>
            <p:nvPr/>
          </p:nvSpPr>
          <p:spPr bwMode="auto">
            <a:xfrm>
              <a:off x="4371" y="2500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44" name="Oval 124"/>
            <p:cNvSpPr>
              <a:spLocks noChangeArrowheads="1"/>
            </p:cNvSpPr>
            <p:nvPr/>
          </p:nvSpPr>
          <p:spPr bwMode="auto">
            <a:xfrm>
              <a:off x="4548" y="2399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  <p:sp>
          <p:nvSpPr>
            <p:cNvPr id="45" name="Oval 125"/>
            <p:cNvSpPr>
              <a:spLocks noChangeArrowheads="1"/>
            </p:cNvSpPr>
            <p:nvPr/>
          </p:nvSpPr>
          <p:spPr bwMode="auto">
            <a:xfrm>
              <a:off x="4474" y="2682"/>
              <a:ext cx="204" cy="333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>
                <a:latin typeface="+mn-ea"/>
                <a:ea typeface="+mn-ea"/>
              </a:endParaRPr>
            </a:p>
          </p:txBody>
        </p:sp>
      </p:grpSp>
      <p:sp>
        <p:nvSpPr>
          <p:cNvPr id="46" name="Line 126"/>
          <p:cNvSpPr>
            <a:spLocks noChangeShapeType="1"/>
          </p:cNvSpPr>
          <p:nvPr/>
        </p:nvSpPr>
        <p:spPr bwMode="auto">
          <a:xfrm flipH="1">
            <a:off x="6343650" y="3678238"/>
            <a:ext cx="215900" cy="2524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47" name="Line 127"/>
          <p:cNvSpPr>
            <a:spLocks noChangeShapeType="1"/>
          </p:cNvSpPr>
          <p:nvPr/>
        </p:nvSpPr>
        <p:spPr bwMode="auto">
          <a:xfrm>
            <a:off x="6435725" y="4183063"/>
            <a:ext cx="1793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48" name="Line 128"/>
          <p:cNvSpPr>
            <a:spLocks noChangeShapeType="1"/>
          </p:cNvSpPr>
          <p:nvPr/>
        </p:nvSpPr>
        <p:spPr bwMode="auto">
          <a:xfrm>
            <a:off x="7272338" y="4183063"/>
            <a:ext cx="1793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3"/>
          <p:cNvSpPr>
            <a:spLocks noChangeArrowheads="1"/>
          </p:cNvSpPr>
          <p:nvPr/>
        </p:nvSpPr>
        <p:spPr bwMode="auto">
          <a:xfrm>
            <a:off x="138113" y="428625"/>
            <a:ext cx="2862262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3. 3, 5, 7 </a:t>
            </a:r>
            <a:r>
              <a:rPr kumimoji="0" lang="ko-KR" altLang="en-US" sz="1000" b="1">
                <a:latin typeface="+mn-ea"/>
                <a:ea typeface="+mn-ea"/>
              </a:rPr>
              <a:t>게임 마술</a:t>
            </a:r>
          </a:p>
        </p:txBody>
      </p:sp>
      <p:sp>
        <p:nvSpPr>
          <p:cNvPr id="3" name="Rectangle 57"/>
          <p:cNvSpPr>
            <a:spLocks noChangeArrowheads="1"/>
          </p:cNvSpPr>
          <p:nvPr/>
        </p:nvSpPr>
        <p:spPr bwMode="auto">
          <a:xfrm>
            <a:off x="176213" y="785813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5725" indent="-85725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처음 하는 사람은 거의 이길 수가 없는 게임으로, 이길 수 있는 조합을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ko-KR" altLang="ko-KR" sz="1000" dirty="0">
                <a:latin typeface="+mn-ea"/>
                <a:ea typeface="+mn-ea"/>
              </a:rPr>
              <a:t>잘 </a:t>
            </a:r>
            <a:r>
              <a:rPr kumimoji="0" lang="ko-KR" altLang="ko-KR" sz="1000" dirty="0">
                <a:latin typeface="+mn-ea"/>
                <a:ea typeface="+mn-ea"/>
              </a:rPr>
              <a:t>기억하고, 상황에 맞게 빨리 </a:t>
            </a:r>
            <a:r>
              <a:rPr kumimoji="0" lang="ko-KR" altLang="en-US" sz="1000" dirty="0">
                <a:latin typeface="+mn-ea"/>
                <a:ea typeface="+mn-ea"/>
              </a:rPr>
              <a:t>조합을 </a:t>
            </a:r>
            <a:r>
              <a:rPr kumimoji="0" lang="ko-KR" altLang="ko-KR" sz="1000" dirty="0">
                <a:latin typeface="+mn-ea"/>
                <a:ea typeface="+mn-ea"/>
              </a:rPr>
              <a:t>만들어 내는 게임 마술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4" name="AutoShape 84"/>
          <p:cNvSpPr>
            <a:spLocks noChangeArrowheads="1"/>
          </p:cNvSpPr>
          <p:nvPr/>
        </p:nvSpPr>
        <p:spPr bwMode="auto">
          <a:xfrm>
            <a:off x="1041400" y="2933700"/>
            <a:ext cx="2916238" cy="401638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b="1">
                <a:latin typeface="+mn-ea"/>
                <a:ea typeface="+mn-ea"/>
              </a:rPr>
              <a:t>두 묶음에 같은 개수를 남기는 것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  ( 2, 2 ), ( 3, 3 ), ( 4, 4 ), ( 5, 5 )</a:t>
            </a:r>
            <a:endParaRPr kumimoji="0" lang="ko-KR" altLang="en-US" sz="1000">
              <a:latin typeface="+mn-ea"/>
              <a:ea typeface="+mn-ea"/>
            </a:endParaRPr>
          </a:p>
        </p:txBody>
      </p:sp>
      <p:sp>
        <p:nvSpPr>
          <p:cNvPr id="5" name="AutoShape 85"/>
          <p:cNvSpPr>
            <a:spLocks noChangeArrowheads="1"/>
          </p:cNvSpPr>
          <p:nvPr/>
        </p:nvSpPr>
        <p:spPr bwMode="auto">
          <a:xfrm>
            <a:off x="428625" y="2933700"/>
            <a:ext cx="577850" cy="401638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FF0066">
                  <a:alpha val="69000"/>
                </a:srgbClr>
              </a:gs>
            </a:gsLst>
            <a:lin ang="5400000" scaled="1"/>
          </a:gradFill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조합 </a:t>
            </a:r>
            <a:r>
              <a:rPr kumimoji="0" lang="en-US" altLang="ko-KR" sz="1000">
                <a:latin typeface="+mn-ea"/>
                <a:ea typeface="+mn-ea"/>
              </a:rPr>
              <a:t>1</a:t>
            </a:r>
          </a:p>
        </p:txBody>
      </p:sp>
      <p:sp>
        <p:nvSpPr>
          <p:cNvPr id="6" name="AutoShape 86"/>
          <p:cNvSpPr>
            <a:spLocks noChangeArrowheads="1"/>
          </p:cNvSpPr>
          <p:nvPr/>
        </p:nvSpPr>
        <p:spPr bwMode="auto">
          <a:xfrm>
            <a:off x="1041400" y="3400425"/>
            <a:ext cx="2916238" cy="285750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b="1">
                <a:latin typeface="+mn-ea"/>
                <a:ea typeface="+mn-ea"/>
              </a:rPr>
              <a:t>세 묶음에 남은 조합이 </a:t>
            </a:r>
            <a:r>
              <a:rPr kumimoji="0" lang="ko-KR" altLang="ko-KR" sz="1000" b="1">
                <a:solidFill>
                  <a:srgbClr val="FF0000"/>
                </a:solidFill>
                <a:latin typeface="+mn-ea"/>
                <a:ea typeface="+mn-ea"/>
              </a:rPr>
              <a:t>( 1, 1, 1 )</a:t>
            </a:r>
            <a:r>
              <a:rPr kumimoji="0" lang="ko-KR" altLang="ko-KR" sz="1000" b="1">
                <a:latin typeface="+mn-ea"/>
                <a:ea typeface="+mn-ea"/>
              </a:rPr>
              <a:t>로 만드는 것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7" name="AutoShape 87"/>
          <p:cNvSpPr>
            <a:spLocks noChangeArrowheads="1"/>
          </p:cNvSpPr>
          <p:nvPr/>
        </p:nvSpPr>
        <p:spPr bwMode="auto">
          <a:xfrm>
            <a:off x="428625" y="3400425"/>
            <a:ext cx="577850" cy="285750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FF0066">
                  <a:alpha val="69000"/>
                </a:srgbClr>
              </a:gs>
            </a:gsLst>
            <a:lin ang="5400000" scaled="1"/>
          </a:gradFill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조합 </a:t>
            </a:r>
            <a:r>
              <a:rPr kumimoji="0" lang="en-US" altLang="ko-KR" sz="1000">
                <a:latin typeface="+mn-ea"/>
                <a:ea typeface="+mn-ea"/>
              </a:rPr>
              <a:t>2</a:t>
            </a:r>
          </a:p>
        </p:txBody>
      </p:sp>
      <p:sp>
        <p:nvSpPr>
          <p:cNvPr id="8" name="AutoShape 88"/>
          <p:cNvSpPr>
            <a:spLocks noChangeArrowheads="1"/>
          </p:cNvSpPr>
          <p:nvPr/>
        </p:nvSpPr>
        <p:spPr bwMode="auto">
          <a:xfrm>
            <a:off x="1041400" y="3760788"/>
            <a:ext cx="2916238" cy="285750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b="1">
                <a:latin typeface="+mn-ea"/>
                <a:ea typeface="+mn-ea"/>
              </a:rPr>
              <a:t>세 묶음에 남은 조합이 </a:t>
            </a:r>
            <a:r>
              <a:rPr kumimoji="0" lang="ko-KR" altLang="ko-KR" sz="1000" b="1">
                <a:solidFill>
                  <a:srgbClr val="FF0000"/>
                </a:solidFill>
                <a:latin typeface="+mn-ea"/>
                <a:ea typeface="+mn-ea"/>
              </a:rPr>
              <a:t>( 1, 2, 3 )</a:t>
            </a:r>
            <a:r>
              <a:rPr kumimoji="0" lang="ko-KR" altLang="ko-KR" sz="1000" b="1">
                <a:latin typeface="+mn-ea"/>
                <a:ea typeface="+mn-ea"/>
              </a:rPr>
              <a:t>으로 만드는 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9" name="AutoShape 89"/>
          <p:cNvSpPr>
            <a:spLocks noChangeArrowheads="1"/>
          </p:cNvSpPr>
          <p:nvPr/>
        </p:nvSpPr>
        <p:spPr bwMode="auto">
          <a:xfrm>
            <a:off x="428625" y="3760788"/>
            <a:ext cx="577850" cy="285750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FF0066">
                  <a:alpha val="69000"/>
                </a:srgbClr>
              </a:gs>
            </a:gsLst>
            <a:lin ang="5400000" scaled="1"/>
          </a:gradFill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조합 </a:t>
            </a:r>
            <a:r>
              <a:rPr kumimoji="0" lang="en-US" altLang="ko-KR" sz="1000">
                <a:latin typeface="+mn-ea"/>
                <a:ea typeface="+mn-ea"/>
              </a:rPr>
              <a:t>3</a:t>
            </a:r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auto">
          <a:xfrm>
            <a:off x="1041400" y="4121150"/>
            <a:ext cx="2916238" cy="285750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b="1">
                <a:latin typeface="+mn-ea"/>
                <a:ea typeface="+mn-ea"/>
              </a:rPr>
              <a:t>세 묶음에 남는 조합이 </a:t>
            </a:r>
            <a:r>
              <a:rPr kumimoji="0" lang="ko-KR" altLang="ko-KR" sz="1000" b="1">
                <a:solidFill>
                  <a:srgbClr val="FF0000"/>
                </a:solidFill>
                <a:latin typeface="+mn-ea"/>
                <a:ea typeface="+mn-ea"/>
              </a:rPr>
              <a:t>( 1, 4, 5 )</a:t>
            </a:r>
            <a:r>
              <a:rPr kumimoji="0" lang="ko-KR" altLang="ko-KR" sz="1000" b="1">
                <a:latin typeface="+mn-ea"/>
                <a:ea typeface="+mn-ea"/>
              </a:rPr>
              <a:t>로 만드는 것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11" name="AutoShape 91"/>
          <p:cNvSpPr>
            <a:spLocks noChangeArrowheads="1"/>
          </p:cNvSpPr>
          <p:nvPr/>
        </p:nvSpPr>
        <p:spPr bwMode="auto">
          <a:xfrm>
            <a:off x="428625" y="4121150"/>
            <a:ext cx="577850" cy="285750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FF0066">
                  <a:alpha val="69000"/>
                </a:srgbClr>
              </a:gs>
            </a:gsLst>
            <a:lin ang="5400000" scaled="1"/>
          </a:gradFill>
          <a:ln w="12700" algn="ctr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조합 </a:t>
            </a:r>
            <a:r>
              <a:rPr kumimoji="0" lang="en-US" altLang="ko-KR" sz="1000">
                <a:latin typeface="+mn-ea"/>
                <a:ea typeface="+mn-ea"/>
              </a:rPr>
              <a:t>4</a:t>
            </a:r>
          </a:p>
        </p:txBody>
      </p:sp>
      <p:sp>
        <p:nvSpPr>
          <p:cNvPr id="12" name="AutoShape 101"/>
          <p:cNvSpPr>
            <a:spLocks noChangeArrowheads="1"/>
          </p:cNvSpPr>
          <p:nvPr/>
        </p:nvSpPr>
        <p:spPr bwMode="auto">
          <a:xfrm>
            <a:off x="682625" y="1862138"/>
            <a:ext cx="3817938" cy="612775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ko-KR" sz="1000" dirty="0">
                <a:latin typeface="+mn-ea"/>
                <a:ea typeface="+mn-ea"/>
              </a:rPr>
              <a:t>가져가는 개수는 한 묶음에서 원하는 만큼 가져가도 되지만, 두 묶음 이상에서 동시에 섞어서 가져가면 </a:t>
            </a:r>
            <a:r>
              <a:rPr kumimoji="0" lang="ko-KR" altLang="en-US" sz="1000" dirty="0">
                <a:latin typeface="+mn-ea"/>
                <a:ea typeface="+mn-ea"/>
              </a:rPr>
              <a:t>안됨</a:t>
            </a:r>
          </a:p>
          <a:p>
            <a:pPr marL="85725" indent="-8572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 dirty="0">
                <a:latin typeface="+mn-ea"/>
                <a:ea typeface="+mn-ea"/>
              </a:rPr>
              <a:t>서로 번갈아 가져가다가 마지막에 하나를 남기는 사람이 승리</a:t>
            </a:r>
            <a:endParaRPr kumimoji="0" lang="en-US" altLang="ko-KR" sz="1000" dirty="0">
              <a:latin typeface="+mn-ea"/>
              <a:ea typeface="+mn-ea"/>
            </a:endParaRPr>
          </a:p>
        </p:txBody>
      </p:sp>
      <p:sp>
        <p:nvSpPr>
          <p:cNvPr id="13" name="AutoShape 102"/>
          <p:cNvSpPr>
            <a:spLocks noChangeArrowheads="1"/>
          </p:cNvSpPr>
          <p:nvPr/>
        </p:nvSpPr>
        <p:spPr bwMode="auto">
          <a:xfrm>
            <a:off x="142875" y="1862138"/>
            <a:ext cx="504825" cy="612775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CBD9EB"/>
              </a:gs>
            </a:gsLst>
            <a:lin ang="5400000" scaled="1"/>
          </a:gradFill>
          <a:ln w="127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게임규칙</a:t>
            </a:r>
          </a:p>
        </p:txBody>
      </p:sp>
      <p:sp>
        <p:nvSpPr>
          <p:cNvPr id="14" name="AutoShape 106"/>
          <p:cNvSpPr>
            <a:spLocks noChangeArrowheads="1"/>
          </p:cNvSpPr>
          <p:nvPr/>
        </p:nvSpPr>
        <p:spPr bwMode="auto">
          <a:xfrm>
            <a:off x="682625" y="1285875"/>
            <a:ext cx="3817938" cy="539750"/>
          </a:xfrm>
          <a:prstGeom prst="roundRect">
            <a:avLst>
              <a:gd name="adj" fmla="val 4403"/>
            </a:avLst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ko-KR" altLang="en-US" sz="1000">
                <a:latin typeface="+mn-ea"/>
                <a:ea typeface="+mn-ea"/>
              </a:rPr>
              <a:t>동전이나 바둑알 같은 물체를 </a:t>
            </a:r>
            <a:r>
              <a:rPr kumimoji="0" lang="en-US" altLang="ko-KR" sz="1000">
                <a:latin typeface="+mn-ea"/>
                <a:ea typeface="+mn-ea"/>
              </a:rPr>
              <a:t>15</a:t>
            </a:r>
            <a:r>
              <a:rPr kumimoji="0" lang="ko-KR" altLang="en-US" sz="1000">
                <a:latin typeface="+mn-ea"/>
                <a:ea typeface="+mn-ea"/>
              </a:rPr>
              <a:t>개 준비해서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이를 </a:t>
            </a:r>
            <a:r>
              <a:rPr kumimoji="0" lang="en-US" altLang="ko-KR" sz="1000">
                <a:latin typeface="+mn-ea"/>
                <a:ea typeface="+mn-ea"/>
              </a:rPr>
              <a:t>3</a:t>
            </a:r>
            <a:r>
              <a:rPr kumimoji="0" lang="ko-KR" altLang="en-US" sz="1000">
                <a:latin typeface="+mn-ea"/>
                <a:ea typeface="+mn-ea"/>
              </a:rPr>
              <a:t>개</a:t>
            </a:r>
            <a:r>
              <a:rPr kumimoji="0" lang="en-US" altLang="ko-KR" sz="1000">
                <a:latin typeface="+mn-ea"/>
                <a:ea typeface="+mn-ea"/>
              </a:rPr>
              <a:t>, 5</a:t>
            </a:r>
            <a:r>
              <a:rPr kumimoji="0" lang="ko-KR" altLang="en-US" sz="1000">
                <a:latin typeface="+mn-ea"/>
                <a:ea typeface="+mn-ea"/>
              </a:rPr>
              <a:t>개</a:t>
            </a:r>
            <a:r>
              <a:rPr kumimoji="0" lang="en-US" altLang="ko-KR" sz="1000">
                <a:latin typeface="+mn-ea"/>
                <a:ea typeface="+mn-ea"/>
              </a:rPr>
              <a:t>, 7</a:t>
            </a:r>
            <a:r>
              <a:rPr kumimoji="0" lang="ko-KR" altLang="en-US" sz="1000">
                <a:latin typeface="+mn-ea"/>
                <a:ea typeface="+mn-ea"/>
              </a:rPr>
              <a:t>개의 세 묶음으로 나눈 다음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상대방과 번갈아 가며 동전을 가져가는 게임</a:t>
            </a: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5" name="AutoShape 107"/>
          <p:cNvSpPr>
            <a:spLocks noChangeArrowheads="1"/>
          </p:cNvSpPr>
          <p:nvPr/>
        </p:nvSpPr>
        <p:spPr bwMode="auto">
          <a:xfrm>
            <a:off x="142875" y="1285875"/>
            <a:ext cx="504825" cy="539750"/>
          </a:xfrm>
          <a:prstGeom prst="roundRect">
            <a:avLst>
              <a:gd name="adj" fmla="val 4403"/>
            </a:avLst>
          </a:prstGeom>
          <a:gradFill rotWithShape="1">
            <a:gsLst>
              <a:gs pos="0">
                <a:schemeClr val="bg1"/>
              </a:gs>
              <a:gs pos="100000">
                <a:srgbClr val="CBD9EB"/>
              </a:gs>
            </a:gsLst>
            <a:lin ang="5400000" scaled="1"/>
          </a:gradFill>
          <a:ln w="127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>
                <a:latin typeface="+mn-ea"/>
                <a:ea typeface="+mn-ea"/>
              </a:rPr>
              <a:t>게임 방법</a:t>
            </a:r>
          </a:p>
        </p:txBody>
      </p:sp>
      <p:pic>
        <p:nvPicPr>
          <p:cNvPr id="35855" name="Picture 108" descr="대화살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" y="2428875"/>
            <a:ext cx="2901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109"/>
          <p:cNvSpPr txBox="1">
            <a:spLocks noChangeArrowheads="1"/>
          </p:cNvSpPr>
          <p:nvPr/>
        </p:nvSpPr>
        <p:spPr bwMode="auto">
          <a:xfrm>
            <a:off x="1652588" y="2525713"/>
            <a:ext cx="1217612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>
                <a:latin typeface="+mn-ea"/>
                <a:ea typeface="+mn-ea"/>
              </a:rPr>
              <a:t>이길 수 있는 조합</a:t>
            </a:r>
          </a:p>
        </p:txBody>
      </p:sp>
      <p:sp>
        <p:nvSpPr>
          <p:cNvPr id="18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ea"/>
                <a:ea typeface="+mn-ea"/>
              </a:rPr>
              <a:t>[</a:t>
            </a:r>
            <a:r>
              <a:rPr kumimoji="0" lang="ko-KR" altLang="en-US" sz="1000" b="1" dirty="0">
                <a:latin typeface="+mn-ea"/>
                <a:ea typeface="+mn-ea"/>
              </a:rPr>
              <a:t>비법서 </a:t>
            </a:r>
            <a:r>
              <a:rPr kumimoji="0" lang="en-US" altLang="ko-KR" sz="1000" b="1" dirty="0">
                <a:latin typeface="+mn-ea"/>
                <a:ea typeface="+mn-ea"/>
              </a:rPr>
              <a:t>15] </a:t>
            </a:r>
            <a:r>
              <a:rPr kumimoji="0" lang="ko-KR" altLang="en-US" sz="1000" b="1" dirty="0">
                <a:latin typeface="+mn-ea"/>
                <a:ea typeface="+mn-ea"/>
              </a:rPr>
              <a:t>교육마술</a:t>
            </a:r>
            <a:r>
              <a:rPr kumimoji="0" lang="en-US" altLang="ko-KR" sz="1000" b="1" dirty="0">
                <a:latin typeface="+mn-ea"/>
                <a:ea typeface="+mn-ea"/>
              </a:rPr>
              <a:t>_</a:t>
            </a:r>
            <a:r>
              <a:rPr kumimoji="0" lang="ko-KR" altLang="en-US" sz="1000" b="1" dirty="0">
                <a:latin typeface="+mn-ea"/>
                <a:ea typeface="+mn-ea"/>
              </a:rPr>
              <a:t>퀴즈</a:t>
            </a:r>
            <a:r>
              <a:rPr kumimoji="0" lang="en-US" altLang="ko-KR" sz="1000" b="1" dirty="0">
                <a:latin typeface="+mn-ea"/>
                <a:ea typeface="+mn-ea"/>
              </a:rPr>
              <a:t>, </a:t>
            </a:r>
            <a:r>
              <a:rPr kumimoji="0" lang="ko-KR" altLang="en-US" sz="1000" b="1" dirty="0">
                <a:latin typeface="+mn-ea"/>
                <a:ea typeface="+mn-ea"/>
              </a:rPr>
              <a:t>게임 마술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25"/>
          <p:cNvSpPr txBox="1">
            <a:spLocks noChangeArrowheads="1"/>
          </p:cNvSpPr>
          <p:nvPr/>
        </p:nvSpPr>
        <p:spPr bwMode="auto">
          <a:xfrm>
            <a:off x="2168525" y="3941763"/>
            <a:ext cx="639763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1/3</a:t>
            </a:r>
          </a:p>
        </p:txBody>
      </p:sp>
      <p:sp>
        <p:nvSpPr>
          <p:cNvPr id="57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[</a:t>
            </a:r>
            <a:r>
              <a:rPr lang="ko-KR" altLang="en-US" sz="1000" b="1">
                <a:latin typeface="+mn-ea"/>
                <a:ea typeface="+mn-ea"/>
              </a:rPr>
              <a:t>비법서 </a:t>
            </a:r>
            <a:r>
              <a:rPr lang="en-US" altLang="ko-KR" sz="1000" b="1">
                <a:latin typeface="+mn-ea"/>
                <a:ea typeface="+mn-ea"/>
              </a:rPr>
              <a:t>03] </a:t>
            </a:r>
            <a:r>
              <a:rPr lang="ko-KR" altLang="en-US" sz="1000" b="1">
                <a:latin typeface="+mn-ea"/>
                <a:ea typeface="+mn-ea"/>
              </a:rPr>
              <a:t>로프 매듭 마술</a:t>
            </a:r>
            <a:endParaRPr lang="en-US" altLang="ko-KR" sz="1000" b="1">
              <a:latin typeface="+mn-ea"/>
              <a:ea typeface="+mn-ea"/>
            </a:endParaRPr>
          </a:p>
        </p:txBody>
      </p:sp>
      <p:sp>
        <p:nvSpPr>
          <p:cNvPr id="58" name="AutoShape 102"/>
          <p:cNvSpPr>
            <a:spLocks noChangeArrowheads="1"/>
          </p:cNvSpPr>
          <p:nvPr/>
        </p:nvSpPr>
        <p:spPr bwMode="auto">
          <a:xfrm>
            <a:off x="142875" y="425450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1. </a:t>
            </a:r>
            <a:r>
              <a:rPr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손 안 떼고 매듭 만들기</a:t>
            </a:r>
            <a:r>
              <a:rPr lang="ko-KR" altLang="en-US" sz="1000" b="1">
                <a:latin typeface="+mn-ea"/>
                <a:ea typeface="+mn-ea"/>
              </a:rPr>
              <a:t> 마술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214313" y="755650"/>
            <a:ext cx="3214687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양쪽 끝을 잡고서 손을 안 떼고 매듭을 만드는 마술</a:t>
            </a:r>
            <a:endParaRPr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60" name="AutoShape 17"/>
          <p:cNvSpPr>
            <a:spLocks noChangeArrowheads="1"/>
          </p:cNvSpPr>
          <p:nvPr/>
        </p:nvSpPr>
        <p:spPr bwMode="auto">
          <a:xfrm>
            <a:off x="222250" y="1071563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1" name="AutoShape 18"/>
          <p:cNvSpPr>
            <a:spLocks noChangeArrowheads="1"/>
          </p:cNvSpPr>
          <p:nvPr/>
        </p:nvSpPr>
        <p:spPr bwMode="auto">
          <a:xfrm>
            <a:off x="222250" y="1350963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2" name="AutoShape 19"/>
          <p:cNvSpPr>
            <a:spLocks noChangeArrowheads="1"/>
          </p:cNvSpPr>
          <p:nvPr/>
        </p:nvSpPr>
        <p:spPr bwMode="auto">
          <a:xfrm>
            <a:off x="222250" y="1631950"/>
            <a:ext cx="417036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3" name="AutoShape 20"/>
          <p:cNvSpPr>
            <a:spLocks noChangeArrowheads="1"/>
          </p:cNvSpPr>
          <p:nvPr/>
        </p:nvSpPr>
        <p:spPr bwMode="auto">
          <a:xfrm>
            <a:off x="222250" y="1919288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214313" y="1058863"/>
            <a:ext cx="29273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로프의 양쪽 끝을 잡는다.</a:t>
            </a: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222250" y="1612900"/>
            <a:ext cx="40640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오른손을 왼팔 뒤로 돌아 </a:t>
            </a:r>
            <a:r>
              <a:rPr kumimoji="0" lang="ko-KR" altLang="ko-KR" sz="1000" dirty="0">
                <a:latin typeface="+mn-ea"/>
                <a:ea typeface="+mn-ea"/>
              </a:rPr>
              <a:t>나와서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다시 </a:t>
            </a:r>
            <a:r>
              <a:rPr kumimoji="0" lang="ko-KR" altLang="ko-KR" sz="1000" dirty="0">
                <a:latin typeface="+mn-ea"/>
                <a:ea typeface="+mn-ea"/>
              </a:rPr>
              <a:t>앞쪽으로 위치시킨다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66" name="Text Box 24"/>
          <p:cNvSpPr txBox="1">
            <a:spLocks noChangeArrowheads="1"/>
          </p:cNvSpPr>
          <p:nvPr/>
        </p:nvSpPr>
        <p:spPr bwMode="auto">
          <a:xfrm>
            <a:off x="214313" y="1924050"/>
            <a:ext cx="42862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ko-KR" sz="1000" dirty="0">
                <a:latin typeface="+mn-ea"/>
                <a:ea typeface="+mn-ea"/>
              </a:rPr>
              <a:t>뒤에 만들어진 두 개의 고리 중에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en-US" sz="1000" dirty="0">
                <a:latin typeface="+mn-ea"/>
                <a:ea typeface="+mn-ea"/>
              </a:rPr>
              <a:t>몸 </a:t>
            </a:r>
            <a:r>
              <a:rPr kumimoji="0" lang="ko-KR" altLang="en-US" sz="1000" dirty="0">
                <a:latin typeface="+mn-ea"/>
                <a:ea typeface="+mn-ea"/>
              </a:rPr>
              <a:t>쪽 고리에 오른손을 </a:t>
            </a:r>
            <a:r>
              <a:rPr kumimoji="0" lang="ko-KR" altLang="en-US" sz="1000" dirty="0">
                <a:latin typeface="+mn-ea"/>
                <a:ea typeface="+mn-ea"/>
              </a:rPr>
              <a:t>집어넣는다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  <a:r>
              <a:rPr kumimoji="0" lang="ko-KR" altLang="en-US" sz="1000" dirty="0">
                <a:latin typeface="+mn-ea"/>
                <a:ea typeface="+mn-ea"/>
              </a:rPr>
              <a:t>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67" name="AutoShape 25"/>
          <p:cNvSpPr>
            <a:spLocks noChangeArrowheads="1"/>
          </p:cNvSpPr>
          <p:nvPr/>
        </p:nvSpPr>
        <p:spPr bwMode="auto">
          <a:xfrm>
            <a:off x="222250" y="2208213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8" name="AutoShape 26"/>
          <p:cNvSpPr>
            <a:spLocks noChangeArrowheads="1"/>
          </p:cNvSpPr>
          <p:nvPr/>
        </p:nvSpPr>
        <p:spPr bwMode="auto">
          <a:xfrm>
            <a:off x="227013" y="2497138"/>
            <a:ext cx="4170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9" name="AutoShape 27"/>
          <p:cNvSpPr>
            <a:spLocks noChangeArrowheads="1"/>
          </p:cNvSpPr>
          <p:nvPr/>
        </p:nvSpPr>
        <p:spPr bwMode="auto">
          <a:xfrm>
            <a:off x="222250" y="2782888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0" name="AutoShape 28"/>
          <p:cNvSpPr>
            <a:spLocks noChangeArrowheads="1"/>
          </p:cNvSpPr>
          <p:nvPr/>
        </p:nvSpPr>
        <p:spPr bwMode="auto">
          <a:xfrm>
            <a:off x="222250" y="3071813"/>
            <a:ext cx="4170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222250" y="2198688"/>
            <a:ext cx="36099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ko-KR" sz="1000" dirty="0">
                <a:latin typeface="+mn-ea"/>
                <a:ea typeface="+mn-ea"/>
              </a:rPr>
              <a:t>몸 쪽 고리를 바깥쪽 고리로 다시 나오게 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72" name="Text Box 30"/>
          <p:cNvSpPr txBox="1">
            <a:spLocks noChangeArrowheads="1"/>
          </p:cNvSpPr>
          <p:nvPr/>
        </p:nvSpPr>
        <p:spPr bwMode="auto">
          <a:xfrm>
            <a:off x="227013" y="2486025"/>
            <a:ext cx="37195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ko-KR" sz="1000">
                <a:latin typeface="+mn-ea"/>
                <a:ea typeface="+mn-ea"/>
              </a:rPr>
              <a:t>로프를 잡아 당겨서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오른손 밑에 연결고리가 위치하게 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73" name="Text Box 31"/>
          <p:cNvSpPr txBox="1">
            <a:spLocks noChangeArrowheads="1"/>
          </p:cNvSpPr>
          <p:nvPr/>
        </p:nvSpPr>
        <p:spPr bwMode="auto">
          <a:xfrm>
            <a:off x="222250" y="2795588"/>
            <a:ext cx="40640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ko-KR" sz="1000" dirty="0">
                <a:latin typeface="+mn-ea"/>
                <a:ea typeface="+mn-ea"/>
              </a:rPr>
              <a:t>엄지와 검지로 로프를 잡고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나머지 </a:t>
            </a:r>
            <a:r>
              <a:rPr kumimoji="0" lang="ko-KR" altLang="en-US" sz="1000" dirty="0">
                <a:latin typeface="+mn-ea"/>
                <a:ea typeface="+mn-ea"/>
              </a:rPr>
              <a:t>손가락은 펴 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222250" y="3070225"/>
            <a:ext cx="40259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오른손의 세 손가락으로 도르래의 아래에 있는 로프를 잡는다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75" name="AutoShape 26"/>
          <p:cNvSpPr>
            <a:spLocks noChangeArrowheads="1"/>
          </p:cNvSpPr>
          <p:nvPr/>
        </p:nvSpPr>
        <p:spPr bwMode="auto">
          <a:xfrm>
            <a:off x="214313" y="3654425"/>
            <a:ext cx="417036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latin typeface="+mn-ea"/>
                <a:ea typeface="+mn-ea"/>
              </a:rPr>
              <a:t>10. </a:t>
            </a:r>
            <a:r>
              <a:rPr lang="ko-KR" altLang="ko-KR" sz="1000" dirty="0">
                <a:latin typeface="+mn-ea"/>
                <a:ea typeface="+mn-ea"/>
              </a:rPr>
              <a:t>오른손의 엄지와 검지에 잡고 있던 </a:t>
            </a:r>
            <a:r>
              <a:rPr lang="ko-KR" altLang="ko-KR" sz="1000" dirty="0">
                <a:latin typeface="+mn-ea"/>
                <a:ea typeface="+mn-ea"/>
              </a:rPr>
              <a:t>로프를 </a:t>
            </a:r>
            <a:r>
              <a:rPr lang="ko-KR" altLang="ko-KR" sz="1000" dirty="0">
                <a:latin typeface="+mn-ea"/>
                <a:ea typeface="+mn-ea"/>
              </a:rPr>
              <a:t>살짝 놓는다. </a:t>
            </a:r>
            <a:endParaRPr lang="ko-KR" altLang="en-US" sz="1000" dirty="0">
              <a:latin typeface="+mn-ea"/>
              <a:ea typeface="+mn-ea"/>
            </a:endParaRPr>
          </a:p>
        </p:txBody>
      </p:sp>
      <p:sp>
        <p:nvSpPr>
          <p:cNvPr id="76" name="AutoShape 28"/>
          <p:cNvSpPr>
            <a:spLocks noChangeArrowheads="1"/>
          </p:cNvSpPr>
          <p:nvPr/>
        </p:nvSpPr>
        <p:spPr bwMode="auto">
          <a:xfrm>
            <a:off x="214313" y="3941763"/>
            <a:ext cx="4170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latin typeface="+mn-ea"/>
                <a:ea typeface="+mn-ea"/>
              </a:rPr>
              <a:t>11. </a:t>
            </a:r>
            <a:r>
              <a:rPr lang="ko-KR" altLang="en-US" sz="1000" dirty="0">
                <a:latin typeface="+mn-ea"/>
                <a:ea typeface="+mn-ea"/>
              </a:rPr>
              <a:t>양쪽 주먹을 빼내면</a:t>
            </a:r>
            <a:r>
              <a:rPr lang="en-US" altLang="ko-KR" sz="1000" dirty="0">
                <a:latin typeface="+mn-ea"/>
                <a:ea typeface="+mn-ea"/>
              </a:rPr>
              <a:t>, </a:t>
            </a:r>
            <a:r>
              <a:rPr lang="ko-KR" altLang="en-US" sz="1000" dirty="0">
                <a:latin typeface="+mn-ea"/>
                <a:ea typeface="+mn-ea"/>
              </a:rPr>
              <a:t>가운데에 </a:t>
            </a:r>
            <a:r>
              <a:rPr lang="ko-KR" altLang="en-US" sz="1000" dirty="0">
                <a:latin typeface="+mn-ea"/>
                <a:ea typeface="+mn-ea"/>
              </a:rPr>
              <a:t>고리 매듭이 만들어진다</a:t>
            </a:r>
            <a:r>
              <a:rPr lang="en-US" altLang="ko-KR" sz="1000" dirty="0">
                <a:latin typeface="+mn-ea"/>
                <a:ea typeface="+mn-ea"/>
              </a:rPr>
              <a:t>. </a:t>
            </a:r>
            <a:endParaRPr lang="ko-KR" altLang="en-US" sz="1000" dirty="0">
              <a:latin typeface="+mn-ea"/>
              <a:ea typeface="+mn-ea"/>
            </a:endParaRPr>
          </a:p>
        </p:txBody>
      </p:sp>
      <p:sp>
        <p:nvSpPr>
          <p:cNvPr id="77" name="AutoShape 26"/>
          <p:cNvSpPr>
            <a:spLocks noChangeArrowheads="1"/>
          </p:cNvSpPr>
          <p:nvPr/>
        </p:nvSpPr>
        <p:spPr bwMode="auto">
          <a:xfrm>
            <a:off x="214313" y="3367088"/>
            <a:ext cx="4170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로프를 앞쪽으로 내리면서 주먹을 </a:t>
            </a:r>
            <a:r>
              <a:rPr kumimoji="0" lang="ko-KR" altLang="en-US" sz="1000" dirty="0">
                <a:latin typeface="+mn-ea"/>
                <a:ea typeface="+mn-ea"/>
              </a:rPr>
              <a:t>빼낼 </a:t>
            </a:r>
            <a:r>
              <a:rPr kumimoji="0" lang="ko-KR" altLang="en-US" sz="1000" dirty="0">
                <a:latin typeface="+mn-ea"/>
                <a:ea typeface="+mn-ea"/>
              </a:rPr>
              <a:t>준비를 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8" name="AutoShape 28"/>
          <p:cNvSpPr>
            <a:spLocks noChangeArrowheads="1"/>
          </p:cNvSpPr>
          <p:nvPr/>
        </p:nvSpPr>
        <p:spPr bwMode="auto">
          <a:xfrm>
            <a:off x="214313" y="4240213"/>
            <a:ext cx="4170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ko-KR" sz="1000" dirty="0">
                <a:latin typeface="+mn-ea"/>
                <a:ea typeface="+mn-ea"/>
              </a:rPr>
              <a:t>줄을 양쪽에서 당기면 가운데에 </a:t>
            </a:r>
            <a:r>
              <a:rPr kumimoji="0" lang="ko-KR" altLang="ko-KR" sz="1000" dirty="0">
                <a:latin typeface="+mn-ea"/>
                <a:ea typeface="+mn-ea"/>
              </a:rPr>
              <a:t>진짜 </a:t>
            </a:r>
            <a:r>
              <a:rPr kumimoji="0" lang="ko-KR" altLang="ko-KR" sz="1000" dirty="0">
                <a:latin typeface="+mn-ea"/>
                <a:ea typeface="+mn-ea"/>
              </a:rPr>
              <a:t>매듭이 만들어진다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214313" y="1350963"/>
            <a:ext cx="42751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왼손을 들고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오른손을 앞쪽으로 위치시킨다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80" name="AutoShape 18"/>
          <p:cNvSpPr>
            <a:spLocks noChangeArrowheads="1"/>
          </p:cNvSpPr>
          <p:nvPr/>
        </p:nvSpPr>
        <p:spPr bwMode="auto">
          <a:xfrm>
            <a:off x="4651375" y="1576388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1" name="Text Box 22"/>
          <p:cNvSpPr txBox="1">
            <a:spLocks noChangeArrowheads="1"/>
          </p:cNvSpPr>
          <p:nvPr/>
        </p:nvSpPr>
        <p:spPr bwMode="auto">
          <a:xfrm>
            <a:off x="4643438" y="1597025"/>
            <a:ext cx="43164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왼손에 로프를 잡은 상태로 손목을 안쪽으로 구부린다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82" name="AutoShape 59"/>
          <p:cNvSpPr>
            <a:spLocks noChangeArrowheads="1"/>
          </p:cNvSpPr>
          <p:nvPr/>
        </p:nvSpPr>
        <p:spPr bwMode="auto">
          <a:xfrm>
            <a:off x="4581525" y="4921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2. </a:t>
            </a:r>
            <a:r>
              <a:rPr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가짜 매듭 만들기</a:t>
            </a:r>
            <a:r>
              <a:rPr lang="ko-KR" altLang="en-US" sz="1000" b="1">
                <a:latin typeface="+mn-ea"/>
                <a:ea typeface="+mn-ea"/>
              </a:rPr>
              <a:t> 마술</a:t>
            </a:r>
          </a:p>
        </p:txBody>
      </p:sp>
      <p:sp>
        <p:nvSpPr>
          <p:cNvPr id="83" name="Rectangle 57"/>
          <p:cNvSpPr>
            <a:spLocks noChangeArrowheads="1"/>
          </p:cNvSpPr>
          <p:nvPr/>
        </p:nvSpPr>
        <p:spPr bwMode="auto">
          <a:xfrm>
            <a:off x="4572000" y="841375"/>
            <a:ext cx="44672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ko-KR" altLang="en-US" sz="1000">
                <a:solidFill>
                  <a:srgbClr val="000000"/>
                </a:solidFill>
                <a:latin typeface="+mn-ea"/>
                <a:ea typeface="+mn-ea"/>
              </a:rPr>
              <a:t>매듭을 만든 후에 옆으로 당기면</a:t>
            </a:r>
            <a:r>
              <a:rPr lang="en-US" altLang="ko-KR" sz="100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000">
                <a:solidFill>
                  <a:srgbClr val="000000"/>
                </a:solidFill>
                <a:latin typeface="+mn-ea"/>
                <a:ea typeface="+mn-ea"/>
              </a:rPr>
              <a:t>로프의 중간에 묶여 있던 매듭이 감쪽같이 사라지는 마술 </a:t>
            </a:r>
            <a:endParaRPr lang="en-US" altLang="ko-KR" sz="10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84" name="AutoShape 17"/>
          <p:cNvSpPr>
            <a:spLocks noChangeArrowheads="1"/>
          </p:cNvSpPr>
          <p:nvPr/>
        </p:nvSpPr>
        <p:spPr bwMode="auto">
          <a:xfrm>
            <a:off x="4651375" y="1296988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5" name="AutoShape 19"/>
          <p:cNvSpPr>
            <a:spLocks noChangeArrowheads="1"/>
          </p:cNvSpPr>
          <p:nvPr/>
        </p:nvSpPr>
        <p:spPr bwMode="auto">
          <a:xfrm>
            <a:off x="4651375" y="1857375"/>
            <a:ext cx="4349750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6" name="AutoShape 20"/>
          <p:cNvSpPr>
            <a:spLocks noChangeArrowheads="1"/>
          </p:cNvSpPr>
          <p:nvPr/>
        </p:nvSpPr>
        <p:spPr bwMode="auto">
          <a:xfrm>
            <a:off x="4651375" y="2144713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7" name="Text Box 21"/>
          <p:cNvSpPr txBox="1">
            <a:spLocks noChangeArrowheads="1"/>
          </p:cNvSpPr>
          <p:nvPr/>
        </p:nvSpPr>
        <p:spPr bwMode="auto">
          <a:xfrm>
            <a:off x="4643438" y="1309688"/>
            <a:ext cx="431641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양쪽 손목에 로프가 걸려있는 상태로, 왼손을 위쪽으로 올려준다. </a:t>
            </a:r>
          </a:p>
        </p:txBody>
      </p:sp>
      <p:sp>
        <p:nvSpPr>
          <p:cNvPr id="88" name="Text Box 23"/>
          <p:cNvSpPr txBox="1">
            <a:spLocks noChangeArrowheads="1"/>
          </p:cNvSpPr>
          <p:nvPr/>
        </p:nvSpPr>
        <p:spPr bwMode="auto">
          <a:xfrm>
            <a:off x="4651375" y="1865313"/>
            <a:ext cx="227806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ko-KR" sz="1000">
                <a:latin typeface="+mn-ea"/>
                <a:ea typeface="+mn-ea"/>
              </a:rPr>
              <a:t>그런 다음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로프에서 빼낸다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89" name="Text Box 24"/>
          <p:cNvSpPr txBox="1">
            <a:spLocks noChangeArrowheads="1"/>
          </p:cNvSpPr>
          <p:nvPr/>
        </p:nvSpPr>
        <p:spPr bwMode="auto">
          <a:xfrm>
            <a:off x="4643438" y="2138363"/>
            <a:ext cx="42322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ko-KR" sz="1000">
                <a:latin typeface="+mn-ea"/>
                <a:ea typeface="+mn-ea"/>
              </a:rPr>
              <a:t>왼손을 빼낸 후에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로프를 옆으로 잡아당겨서 매듭을 만들어 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90" name="AutoShape 25"/>
          <p:cNvSpPr>
            <a:spLocks noChangeArrowheads="1"/>
          </p:cNvSpPr>
          <p:nvPr/>
        </p:nvSpPr>
        <p:spPr bwMode="auto">
          <a:xfrm>
            <a:off x="4651375" y="2433638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1" name="AutoShape 26"/>
          <p:cNvSpPr>
            <a:spLocks noChangeArrowheads="1"/>
          </p:cNvSpPr>
          <p:nvPr/>
        </p:nvSpPr>
        <p:spPr bwMode="auto">
          <a:xfrm>
            <a:off x="4656138" y="2722563"/>
            <a:ext cx="43449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2" name="AutoShape 27"/>
          <p:cNvSpPr>
            <a:spLocks noChangeArrowheads="1"/>
          </p:cNvSpPr>
          <p:nvPr/>
        </p:nvSpPr>
        <p:spPr bwMode="auto">
          <a:xfrm>
            <a:off x="4651375" y="3008313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3" name="AutoShape 28"/>
          <p:cNvSpPr>
            <a:spLocks noChangeArrowheads="1"/>
          </p:cNvSpPr>
          <p:nvPr/>
        </p:nvSpPr>
        <p:spPr bwMode="auto">
          <a:xfrm>
            <a:off x="4651375" y="3297238"/>
            <a:ext cx="4349750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4" name="Text Box 29"/>
          <p:cNvSpPr txBox="1">
            <a:spLocks noChangeArrowheads="1"/>
          </p:cNvSpPr>
          <p:nvPr/>
        </p:nvSpPr>
        <p:spPr bwMode="auto">
          <a:xfrm>
            <a:off x="4651375" y="2462213"/>
            <a:ext cx="426561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ko-KR" sz="1000">
                <a:latin typeface="+mn-ea"/>
                <a:ea typeface="+mn-ea"/>
              </a:rPr>
              <a:t>오른손도 로프를 잡은 상태로 빼내면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고리가 만들어 진다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4656138" y="2749550"/>
            <a:ext cx="36798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ko-KR" sz="1000">
                <a:latin typeface="+mn-ea"/>
                <a:ea typeface="+mn-ea"/>
              </a:rPr>
              <a:t>로프를 잡고 있는 오른손을 옆으로 당긴다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651375" y="3022600"/>
            <a:ext cx="26892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ko-KR" sz="1000">
                <a:latin typeface="+mn-ea"/>
                <a:ea typeface="+mn-ea"/>
              </a:rPr>
              <a:t>가운데에 매듭이 만들어지게 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97" name="Text Box 32"/>
          <p:cNvSpPr txBox="1">
            <a:spLocks noChangeArrowheads="1"/>
          </p:cNvSpPr>
          <p:nvPr/>
        </p:nvSpPr>
        <p:spPr bwMode="auto">
          <a:xfrm>
            <a:off x="4651375" y="3325813"/>
            <a:ext cx="43084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매듭이 만들어진 로프를 옆으로 더 당기면 매듭은 사라지게 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[</a:t>
            </a:r>
            <a:r>
              <a:rPr lang="ko-KR" altLang="en-US" sz="1000" b="1">
                <a:latin typeface="+mn-ea"/>
                <a:ea typeface="+mn-ea"/>
              </a:rPr>
              <a:t>비법서 </a:t>
            </a:r>
            <a:r>
              <a:rPr lang="en-US" altLang="ko-KR" sz="1000" b="1">
                <a:latin typeface="+mn-ea"/>
                <a:ea typeface="+mn-ea"/>
              </a:rPr>
              <a:t>03] </a:t>
            </a:r>
            <a:r>
              <a:rPr lang="ko-KR" altLang="en-US" sz="1000" b="1">
                <a:latin typeface="+mn-ea"/>
                <a:ea typeface="+mn-ea"/>
              </a:rPr>
              <a:t>로프 매듭 마술</a:t>
            </a:r>
            <a:endParaRPr lang="en-US" altLang="ko-KR" sz="1000" b="1">
              <a:latin typeface="+mn-ea"/>
              <a:ea typeface="+mn-ea"/>
            </a:endParaRPr>
          </a:p>
        </p:txBody>
      </p:sp>
      <p:sp>
        <p:nvSpPr>
          <p:cNvPr id="3" name="AutoShape 33"/>
          <p:cNvSpPr>
            <a:spLocks noChangeArrowheads="1"/>
          </p:cNvSpPr>
          <p:nvPr/>
        </p:nvSpPr>
        <p:spPr bwMode="auto">
          <a:xfrm>
            <a:off x="1524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3. </a:t>
            </a:r>
            <a:r>
              <a:rPr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여러 개의 매듭 만들기 마술</a:t>
            </a:r>
            <a:r>
              <a:rPr lang="ko-KR" altLang="en-US" sz="1000" b="1">
                <a:latin typeface="+mn-ea"/>
                <a:ea typeface="+mn-ea"/>
              </a:rPr>
              <a:t> </a:t>
            </a:r>
          </a:p>
        </p:txBody>
      </p:sp>
      <p:sp>
        <p:nvSpPr>
          <p:cNvPr id="5" name="Rectangle 57"/>
          <p:cNvSpPr>
            <a:spLocks noChangeArrowheads="1"/>
          </p:cNvSpPr>
          <p:nvPr/>
        </p:nvSpPr>
        <p:spPr bwMode="auto">
          <a:xfrm>
            <a:off x="247650" y="777875"/>
            <a:ext cx="439578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손에 로프를 말았다가 펴보면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어느 새 여러 개의 매듭이 만들어져 있는 신기한 매듭 마술 </a:t>
            </a:r>
            <a:endParaRPr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436563" y="1260475"/>
            <a:ext cx="38115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436563" y="1539875"/>
            <a:ext cx="38115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436563" y="1820863"/>
            <a:ext cx="38115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436563" y="2108200"/>
            <a:ext cx="3811587" cy="3921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28625" y="1241425"/>
            <a:ext cx="33909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왼손 엄지와 검지로 로프를 잡고</a:t>
            </a:r>
            <a:r>
              <a:rPr kumimoji="0" lang="ko-KR" altLang="ko-KR" sz="1000" dirty="0">
                <a:latin typeface="+mn-ea"/>
                <a:ea typeface="+mn-ea"/>
              </a:rPr>
              <a:t>,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ko-KR" sz="1000" dirty="0">
                <a:latin typeface="+mn-ea"/>
                <a:ea typeface="+mn-ea"/>
              </a:rPr>
              <a:t>양손에 </a:t>
            </a:r>
            <a:r>
              <a:rPr kumimoji="0" lang="ko-KR" altLang="ko-KR" sz="1000" dirty="0">
                <a:latin typeface="+mn-ea"/>
                <a:ea typeface="+mn-ea"/>
              </a:rPr>
              <a:t>올려놓는다. 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28625" y="1539875"/>
            <a:ext cx="35004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오른손을 로프와 함께 살짝 위로 </a:t>
            </a:r>
            <a:r>
              <a:rPr kumimoji="0" lang="ko-KR" altLang="en-US" sz="1000" dirty="0">
                <a:latin typeface="+mn-ea"/>
                <a:ea typeface="+mn-ea"/>
              </a:rPr>
              <a:t>들어올린다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436563" y="1806575"/>
            <a:ext cx="3992562" cy="2476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ko-KR" sz="1000" dirty="0">
                <a:latin typeface="+mn-ea"/>
                <a:ea typeface="+mn-ea"/>
              </a:rPr>
              <a:t>오른손을 몸 쪽으로 돌려서 고리모양을 만들어 준다. 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428625" y="2089150"/>
            <a:ext cx="3857625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그 고리 안에 왼손 네 손가락을 집어넣고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오른손은 아래로 </a:t>
            </a: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en-US" altLang="ko-KR" sz="1000" dirty="0">
                <a:latin typeface="+mn-ea"/>
                <a:ea typeface="+mn-ea"/>
              </a:rPr>
              <a:t>  </a:t>
            </a:r>
            <a:r>
              <a:rPr kumimoji="0" lang="ko-KR" altLang="en-US" sz="1000" dirty="0">
                <a:latin typeface="+mn-ea"/>
                <a:ea typeface="+mn-ea"/>
              </a:rPr>
              <a:t>내린다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auto">
          <a:xfrm>
            <a:off x="436563" y="2538413"/>
            <a:ext cx="38115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441325" y="2827338"/>
            <a:ext cx="38115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auto">
          <a:xfrm>
            <a:off x="436563" y="3113088"/>
            <a:ext cx="38115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auto">
          <a:xfrm>
            <a:off x="436563" y="3402013"/>
            <a:ext cx="38115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436563" y="2538413"/>
            <a:ext cx="39211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오른손으로 로프를 당겨서 왼손에 </a:t>
            </a:r>
            <a:r>
              <a:rPr kumimoji="0" lang="en-US" altLang="ko-KR" sz="1000" dirty="0">
                <a:latin typeface="+mn-ea"/>
                <a:ea typeface="+mn-ea"/>
              </a:rPr>
              <a:t>X</a:t>
            </a:r>
            <a:r>
              <a:rPr kumimoji="0" lang="ko-KR" altLang="en-US" sz="1000" dirty="0">
                <a:latin typeface="+mn-ea"/>
                <a:ea typeface="+mn-ea"/>
              </a:rPr>
              <a:t>자 모양으로 걸려있게 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441325" y="2824163"/>
            <a:ext cx="34004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en-US" sz="1000" dirty="0">
                <a:latin typeface="+mn-ea"/>
                <a:ea typeface="+mn-ea"/>
              </a:rPr>
              <a:t>다시 양손바닥을 펴서 그 위에 로프를 올려놓는다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436563" y="3109913"/>
            <a:ext cx="35639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줄이 </a:t>
            </a:r>
            <a:r>
              <a:rPr kumimoji="0" lang="en-US" altLang="ko-KR" sz="1000" dirty="0">
                <a:latin typeface="+mn-ea"/>
                <a:ea typeface="+mn-ea"/>
              </a:rPr>
              <a:t>20Cm </a:t>
            </a:r>
            <a:r>
              <a:rPr kumimoji="0" lang="ko-KR" altLang="en-US" sz="1000" dirty="0">
                <a:latin typeface="+mn-ea"/>
                <a:ea typeface="+mn-ea"/>
              </a:rPr>
              <a:t>정도 될 때까지 앞의 </a:t>
            </a:r>
            <a:r>
              <a:rPr kumimoji="0" lang="ko-KR" altLang="en-US" sz="1000" dirty="0">
                <a:latin typeface="+mn-ea"/>
                <a:ea typeface="+mn-ea"/>
              </a:rPr>
              <a:t>동작을 반복한다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436563" y="3395663"/>
            <a:ext cx="39211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줄 끝을 매듭이 감겨있는 왼손의 검지와 중지 사이에 끼운다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auto">
          <a:xfrm>
            <a:off x="428625" y="3984625"/>
            <a:ext cx="37988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왼손의 검지와 중지로 로프를 잡고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왼손의 </a:t>
            </a:r>
            <a:r>
              <a:rPr kumimoji="0" lang="ko-KR" altLang="en-US" sz="1000" dirty="0">
                <a:latin typeface="+mn-ea"/>
                <a:ea typeface="+mn-ea"/>
              </a:rPr>
              <a:t>매듭을 빼낸다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dirty="0">
              <a:latin typeface="+mn-ea"/>
              <a:ea typeface="+mn-ea"/>
            </a:endParaRPr>
          </a:p>
        </p:txBody>
      </p:sp>
      <p:sp>
        <p:nvSpPr>
          <p:cNvPr id="23" name="AutoShape 28"/>
          <p:cNvSpPr>
            <a:spLocks noChangeArrowheads="1"/>
          </p:cNvSpPr>
          <p:nvPr/>
        </p:nvSpPr>
        <p:spPr bwMode="auto">
          <a:xfrm>
            <a:off x="428625" y="4271963"/>
            <a:ext cx="38115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en-US" sz="1000" dirty="0">
                <a:latin typeface="+mn-ea"/>
                <a:ea typeface="+mn-ea"/>
              </a:rPr>
              <a:t>왼손을 올리면서 흔들어주면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매듭이 </a:t>
            </a:r>
            <a:r>
              <a:rPr kumimoji="0" lang="ko-KR" altLang="en-US" sz="1000" dirty="0">
                <a:latin typeface="+mn-ea"/>
                <a:ea typeface="+mn-ea"/>
              </a:rPr>
              <a:t>만들어 진다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dirty="0">
              <a:latin typeface="+mn-ea"/>
              <a:ea typeface="+mn-ea"/>
            </a:endParaRPr>
          </a:p>
        </p:txBody>
      </p:sp>
      <p:sp>
        <p:nvSpPr>
          <p:cNvPr id="24" name="AutoShape 26"/>
          <p:cNvSpPr>
            <a:spLocks noChangeArrowheads="1"/>
          </p:cNvSpPr>
          <p:nvPr/>
        </p:nvSpPr>
        <p:spPr bwMode="auto">
          <a:xfrm>
            <a:off x="428625" y="3697288"/>
            <a:ext cx="38115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왼손의 엄지를 벌려서 잡고 </a:t>
            </a:r>
            <a:r>
              <a:rPr kumimoji="0" lang="ko-KR" altLang="en-US" sz="1000" dirty="0">
                <a:latin typeface="+mn-ea"/>
                <a:ea typeface="+mn-ea"/>
              </a:rPr>
              <a:t>있던 로프의 </a:t>
            </a:r>
            <a:r>
              <a:rPr kumimoji="0" lang="ko-KR" altLang="en-US" sz="1000" dirty="0">
                <a:latin typeface="+mn-ea"/>
                <a:ea typeface="+mn-ea"/>
              </a:rPr>
              <a:t>끝을 놓는다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5" name="AutoShape 28"/>
          <p:cNvSpPr>
            <a:spLocks noChangeArrowheads="1"/>
          </p:cNvSpPr>
          <p:nvPr/>
        </p:nvSpPr>
        <p:spPr bwMode="auto">
          <a:xfrm>
            <a:off x="428625" y="4570413"/>
            <a:ext cx="38115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en-US" sz="1000" dirty="0">
                <a:latin typeface="+mn-ea"/>
                <a:ea typeface="+mn-ea"/>
              </a:rPr>
              <a:t>로프를 양쪽에서 당기면 여러 </a:t>
            </a:r>
            <a:r>
              <a:rPr kumimoji="0" lang="ko-KR" altLang="en-US" sz="1000" dirty="0">
                <a:latin typeface="+mn-ea"/>
                <a:ea typeface="+mn-ea"/>
              </a:rPr>
              <a:t>개의 매듭이 </a:t>
            </a:r>
            <a:r>
              <a:rPr kumimoji="0" lang="ko-KR" altLang="en-US" sz="1000" dirty="0">
                <a:latin typeface="+mn-ea"/>
                <a:ea typeface="+mn-ea"/>
              </a:rPr>
              <a:t>만들어진다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en-US" sz="10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31763" y="71438"/>
            <a:ext cx="3011487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 dirty="0">
                <a:latin typeface="+mn-ea"/>
                <a:ea typeface="+mn-ea"/>
              </a:rPr>
              <a:t>[</a:t>
            </a:r>
            <a:r>
              <a:rPr lang="ko-KR" altLang="en-US" sz="1000" b="1" dirty="0">
                <a:latin typeface="+mn-ea"/>
                <a:ea typeface="+mn-ea"/>
              </a:rPr>
              <a:t>비법서 </a:t>
            </a:r>
            <a:r>
              <a:rPr lang="en-US" altLang="ko-KR" sz="1000" b="1" dirty="0">
                <a:latin typeface="+mn-ea"/>
                <a:ea typeface="+mn-ea"/>
              </a:rPr>
              <a:t>04] </a:t>
            </a:r>
            <a:r>
              <a:rPr lang="ko-KR" altLang="en-US" sz="1000" b="1" dirty="0">
                <a:latin typeface="+mn-ea"/>
                <a:ea typeface="+mn-ea"/>
              </a:rPr>
              <a:t>로프 자르기 마술</a:t>
            </a:r>
            <a:endParaRPr lang="en-US" altLang="ko-KR" sz="1000" b="1" dirty="0">
              <a:latin typeface="+mn-ea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50813" y="425450"/>
            <a:ext cx="2420937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1. </a:t>
            </a:r>
            <a:r>
              <a:rPr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로프 자르기 마술 </a:t>
            </a:r>
            <a:r>
              <a:rPr lang="en-US" altLang="ko-KR" sz="1000" b="1">
                <a:solidFill>
                  <a:srgbClr val="000000"/>
                </a:solidFill>
                <a:latin typeface="+mn-ea"/>
                <a:ea typeface="+mn-ea"/>
              </a:rPr>
              <a:t>1</a:t>
            </a:r>
            <a:r>
              <a:rPr lang="en-US" altLang="ko-KR" sz="1000" b="1">
                <a:latin typeface="+mn-ea"/>
                <a:ea typeface="+mn-ea"/>
              </a:rPr>
              <a:t> </a:t>
            </a:r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141288" y="793750"/>
            <a:ext cx="4679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로프 가운데를 접어서 가위로 자르고, 잘라진 두 줄을</a:t>
            </a:r>
            <a:r>
              <a:rPr lang="ko-KR" altLang="en-US" sz="10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묶은 후에 손에 </a:t>
            </a:r>
            <a:endParaRPr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solidFill>
                  <a:srgbClr val="000000"/>
                </a:solidFill>
                <a:latin typeface="+mn-ea"/>
                <a:ea typeface="+mn-ea"/>
              </a:rPr>
              <a:t>  </a:t>
            </a:r>
            <a:r>
              <a:rPr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감았다가 </a:t>
            </a:r>
            <a:r>
              <a:rPr lang="ko-KR" altLang="ko-KR" sz="1000" dirty="0">
                <a:solidFill>
                  <a:srgbClr val="000000"/>
                </a:solidFill>
                <a:latin typeface="+mn-ea"/>
                <a:ea typeface="+mn-ea"/>
              </a:rPr>
              <a:t>펴 보면, 신기하게도 로프는 원래의 한 줄로 연결되는 마술</a:t>
            </a:r>
            <a:endParaRPr lang="en-US" altLang="ko-KR" sz="1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328613" y="1214438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328613" y="1493838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328613" y="1774825"/>
            <a:ext cx="40290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20675" y="1228725"/>
            <a:ext cx="399256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로프에 오른손 엄지와 검지를 넣는다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 b="1">
              <a:solidFill>
                <a:srgbClr val="6C0000"/>
              </a:solidFill>
              <a:latin typeface="+mn-ea"/>
              <a:ea typeface="+mn-ea"/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20675" y="1516063"/>
            <a:ext cx="332898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오른손을 올려서 로프를 잡아준다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328613" y="2068513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328613" y="2344738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1547813" y="4373563"/>
            <a:ext cx="2768600" cy="246062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000" b="1">
                <a:solidFill>
                  <a:srgbClr val="003300"/>
                </a:solidFill>
                <a:latin typeface="+mn-ea"/>
                <a:ea typeface="+mn-ea"/>
              </a:rPr>
              <a:t>* 각 항목을 클릭해 보세요</a:t>
            </a:r>
            <a:r>
              <a:rPr lang="en-US" altLang="ko-KR" sz="1000" b="1">
                <a:solidFill>
                  <a:srgbClr val="0033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13" name="AutoShape 26"/>
          <p:cNvSpPr>
            <a:spLocks noChangeArrowheads="1"/>
          </p:cNvSpPr>
          <p:nvPr/>
        </p:nvSpPr>
        <p:spPr bwMode="auto">
          <a:xfrm>
            <a:off x="320675" y="2919413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왼손으로 로프를 말기 시작한다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320675" y="2632075"/>
            <a:ext cx="40290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오른손으로 매듭을 감춰 잡는다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320675" y="3217863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마법 가루를 꺼내겠다고 애기한다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6" name="Text Box 39"/>
          <p:cNvSpPr txBox="1">
            <a:spLocks noChangeArrowheads="1"/>
          </p:cNvSpPr>
          <p:nvPr/>
        </p:nvSpPr>
        <p:spPr bwMode="auto">
          <a:xfrm>
            <a:off x="320675" y="1781175"/>
            <a:ext cx="367188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바깥쪽 로프를 올려서 고리 모양으로 잡는다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7" name="Text Box 60"/>
          <p:cNvSpPr txBox="1">
            <a:spLocks noChangeArrowheads="1"/>
          </p:cNvSpPr>
          <p:nvPr/>
        </p:nvSpPr>
        <p:spPr bwMode="auto">
          <a:xfrm>
            <a:off x="320675" y="2074863"/>
            <a:ext cx="33845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고리를 가위로 자른다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320675" y="2344738"/>
            <a:ext cx="35004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짧은 로프로 매듭을 한번  묶어준다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320675" y="3797300"/>
            <a:ext cx="40290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10. </a:t>
            </a:r>
            <a:r>
              <a:rPr kumimoji="0" lang="ko-KR" altLang="en-US" sz="1000">
                <a:latin typeface="+mn-ea"/>
                <a:ea typeface="+mn-ea"/>
              </a:rPr>
              <a:t>왼손에 마법 가루를 뿌리는 척 한다</a:t>
            </a:r>
            <a:r>
              <a:rPr kumimoji="0" lang="en-US" altLang="ko-KR" sz="1000">
                <a:latin typeface="+mn-ea"/>
                <a:ea typeface="+mn-ea"/>
              </a:rPr>
              <a:t>. .</a:t>
            </a:r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auto">
          <a:xfrm>
            <a:off x="320675" y="4084638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11. </a:t>
            </a:r>
            <a:r>
              <a:rPr kumimoji="0" lang="ko-KR" altLang="en-US" sz="1000">
                <a:latin typeface="+mn-ea"/>
                <a:ea typeface="+mn-ea"/>
              </a:rPr>
              <a:t>오른손으로 로프 한쪽 끝을 잡는다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1" name="AutoShape 26"/>
          <p:cNvSpPr>
            <a:spLocks noChangeArrowheads="1"/>
          </p:cNvSpPr>
          <p:nvPr/>
        </p:nvSpPr>
        <p:spPr bwMode="auto">
          <a:xfrm>
            <a:off x="320675" y="3509963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9. </a:t>
            </a:r>
            <a:r>
              <a:rPr kumimoji="0" lang="ko-KR" altLang="en-US" sz="1000">
                <a:latin typeface="+mn-ea"/>
                <a:ea typeface="+mn-ea"/>
              </a:rPr>
              <a:t>주머니에 작은 매듭을 집어넣는다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320675" y="4383088"/>
            <a:ext cx="40290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12. </a:t>
            </a:r>
            <a:r>
              <a:rPr kumimoji="0" lang="ko-KR" altLang="en-US" sz="1000">
                <a:latin typeface="+mn-ea"/>
                <a:ea typeface="+mn-ea"/>
              </a:rPr>
              <a:t>펴 보면 로프는 한 줄인 것처럼 보인다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3" name="AutoShape 59"/>
          <p:cNvSpPr>
            <a:spLocks noChangeArrowheads="1"/>
          </p:cNvSpPr>
          <p:nvPr/>
        </p:nvSpPr>
        <p:spPr bwMode="auto">
          <a:xfrm>
            <a:off x="4572000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2. </a:t>
            </a:r>
            <a:r>
              <a:rPr lang="ko-KR" altLang="en-US" sz="1000" b="1">
                <a:latin typeface="+mn-ea"/>
                <a:ea typeface="+mn-ea"/>
              </a:rPr>
              <a:t>로프 자르기 마술 </a:t>
            </a:r>
            <a:r>
              <a:rPr lang="en-US" altLang="ko-KR" sz="1000" b="1">
                <a:latin typeface="+mn-ea"/>
                <a:ea typeface="+mn-ea"/>
              </a:rPr>
              <a:t>2 </a:t>
            </a:r>
          </a:p>
        </p:txBody>
      </p: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4678363" y="838200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5" name="AutoShape 18"/>
          <p:cNvSpPr>
            <a:spLocks noChangeArrowheads="1"/>
          </p:cNvSpPr>
          <p:nvPr/>
        </p:nvSpPr>
        <p:spPr bwMode="auto">
          <a:xfrm>
            <a:off x="4678363" y="1117600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auto">
          <a:xfrm>
            <a:off x="4678363" y="1398588"/>
            <a:ext cx="36083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4678363" y="1685925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670425" y="850900"/>
            <a:ext cx="28273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>
                <a:latin typeface="+mn-ea"/>
                <a:ea typeface="+mn-ea"/>
              </a:rPr>
              <a:t>짧은 로프를 하나 </a:t>
            </a:r>
            <a:r>
              <a:rPr kumimoji="0" lang="ko-KR" altLang="en-US" sz="1000">
                <a:latin typeface="+mn-ea"/>
                <a:ea typeface="+mn-ea"/>
              </a:rPr>
              <a:t>준비한다</a:t>
            </a:r>
            <a:r>
              <a:rPr kumimoji="0" lang="ko-KR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4670425" y="1111250"/>
            <a:ext cx="303053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긴 로프를 반을 접어서 고리 모양을 만든다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4678363" y="1397000"/>
            <a:ext cx="27638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고리를 왼손으로 권총모양이 되게 잡는다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  <a:endParaRPr kumimoji="0" lang="ko-KR" altLang="ko-KR" sz="1000" dirty="0">
              <a:latin typeface="+mn-ea"/>
              <a:ea typeface="+mn-ea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4670425" y="1679575"/>
            <a:ext cx="32369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엄지와 검지로 짧은 로프를  잡아준다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  <a:endParaRPr kumimoji="0" lang="ko-KR" altLang="ko-KR" sz="1000">
              <a:latin typeface="+mn-ea"/>
              <a:ea typeface="+mn-ea"/>
            </a:endParaRPr>
          </a:p>
        </p:txBody>
      </p:sp>
      <p:sp>
        <p:nvSpPr>
          <p:cNvPr id="32" name="AutoShape 25"/>
          <p:cNvSpPr>
            <a:spLocks noChangeArrowheads="1"/>
          </p:cNvSpPr>
          <p:nvPr/>
        </p:nvSpPr>
        <p:spPr bwMode="auto">
          <a:xfrm>
            <a:off x="4678363" y="1974850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3" name="AutoShape 26"/>
          <p:cNvSpPr>
            <a:spLocks noChangeArrowheads="1"/>
          </p:cNvSpPr>
          <p:nvPr/>
        </p:nvSpPr>
        <p:spPr bwMode="auto">
          <a:xfrm>
            <a:off x="4683125" y="2263775"/>
            <a:ext cx="360838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4" name="AutoShape 27"/>
          <p:cNvSpPr>
            <a:spLocks noChangeArrowheads="1"/>
          </p:cNvSpPr>
          <p:nvPr/>
        </p:nvSpPr>
        <p:spPr bwMode="auto">
          <a:xfrm>
            <a:off x="4678363" y="2549525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5" name="AutoShape 28"/>
          <p:cNvSpPr>
            <a:spLocks noChangeArrowheads="1"/>
          </p:cNvSpPr>
          <p:nvPr/>
        </p:nvSpPr>
        <p:spPr bwMode="auto">
          <a:xfrm>
            <a:off x="4678363" y="2838450"/>
            <a:ext cx="360838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4678363" y="1990725"/>
            <a:ext cx="31242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위의 고리는 짧은 로프이다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4683125" y="2292350"/>
            <a:ext cx="32194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가위로 위에 있는 로프를 자른다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678363" y="2540000"/>
            <a:ext cx="30718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정면에서 보여주어 하나의 로프임을 확신시킨다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4678363" y="2825750"/>
            <a:ext cx="34845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로프의 가운데를 가위로 자른다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0" name="AutoShape 25"/>
          <p:cNvSpPr>
            <a:spLocks noChangeArrowheads="1"/>
          </p:cNvSpPr>
          <p:nvPr/>
        </p:nvSpPr>
        <p:spPr bwMode="auto">
          <a:xfrm>
            <a:off x="4670425" y="3125788"/>
            <a:ext cx="36083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1" name="AutoShape 26"/>
          <p:cNvSpPr>
            <a:spLocks noChangeArrowheads="1"/>
          </p:cNvSpPr>
          <p:nvPr/>
        </p:nvSpPr>
        <p:spPr bwMode="auto">
          <a:xfrm>
            <a:off x="4675188" y="3414713"/>
            <a:ext cx="360838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2" name="AutoShape 27"/>
          <p:cNvSpPr>
            <a:spLocks noChangeArrowheads="1"/>
          </p:cNvSpPr>
          <p:nvPr/>
        </p:nvSpPr>
        <p:spPr bwMode="auto">
          <a:xfrm>
            <a:off x="4670425" y="3700463"/>
            <a:ext cx="36083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3" name="AutoShape 28"/>
          <p:cNvSpPr>
            <a:spLocks noChangeArrowheads="1"/>
          </p:cNvSpPr>
          <p:nvPr/>
        </p:nvSpPr>
        <p:spPr bwMode="auto">
          <a:xfrm>
            <a:off x="4670425" y="3989388"/>
            <a:ext cx="360838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4670425" y="3421063"/>
            <a:ext cx="32893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10. </a:t>
            </a:r>
            <a:r>
              <a:rPr kumimoji="0" lang="ko-KR" altLang="en-US" sz="1000">
                <a:latin typeface="+mn-ea"/>
                <a:ea typeface="+mn-ea"/>
              </a:rPr>
              <a:t>로프를 한번 더 확실히 자른다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4670425" y="3695700"/>
            <a:ext cx="31353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11. </a:t>
            </a:r>
            <a:r>
              <a:rPr kumimoji="0" lang="ko-KR" altLang="en-US" sz="1000">
                <a:latin typeface="+mn-ea"/>
                <a:ea typeface="+mn-ea"/>
              </a:rPr>
              <a:t>로프의 상태를 질문한다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4672013" y="3984625"/>
            <a:ext cx="34401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12. </a:t>
            </a:r>
            <a:r>
              <a:rPr kumimoji="0" lang="ko-KR" altLang="en-US" sz="1000">
                <a:latin typeface="+mn-ea"/>
                <a:ea typeface="+mn-ea"/>
              </a:rPr>
              <a:t>손을 펴 보면 한 줄의 로프를 보여준다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4670425" y="3132138"/>
            <a:ext cx="30305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9. </a:t>
            </a:r>
            <a:r>
              <a:rPr kumimoji="0" lang="ko-KR" altLang="en-US" sz="1000">
                <a:latin typeface="+mn-ea"/>
                <a:ea typeface="+mn-ea"/>
              </a:rPr>
              <a:t>두 줄로 잘려진 로프를 확인시킨다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6508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[</a:t>
            </a:r>
            <a:r>
              <a:rPr lang="ko-KR" altLang="en-US" sz="1000" b="1">
                <a:latin typeface="+mn-ea"/>
                <a:ea typeface="+mn-ea"/>
              </a:rPr>
              <a:t>비법서 </a:t>
            </a:r>
            <a:r>
              <a:rPr lang="en-US" altLang="ko-KR" sz="1000" b="1">
                <a:latin typeface="+mn-ea"/>
                <a:ea typeface="+mn-ea"/>
              </a:rPr>
              <a:t>05] </a:t>
            </a:r>
            <a:r>
              <a:rPr lang="ko-KR" altLang="en-US" sz="1000" b="1">
                <a:latin typeface="+mn-ea"/>
                <a:ea typeface="+mn-ea"/>
              </a:rPr>
              <a:t>고무밴드 마술</a:t>
            </a:r>
            <a:endParaRPr lang="en-US" altLang="ko-KR" sz="1000" b="1">
              <a:latin typeface="+mn-ea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50813" y="419100"/>
            <a:ext cx="2420937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latin typeface="+mn-ea"/>
                <a:ea typeface="+mn-ea"/>
              </a:rPr>
              <a:t>1.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ea typeface="+mn-ea"/>
              </a:rPr>
              <a:t>고무밴드 이동 마술</a:t>
            </a:r>
            <a:r>
              <a:rPr lang="en-US" altLang="ko-KR" sz="1000" b="1" dirty="0">
                <a:latin typeface="+mn-ea"/>
                <a:ea typeface="+mn-ea"/>
              </a:rPr>
              <a:t> </a:t>
            </a:r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142875" y="787400"/>
            <a:ext cx="4179888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ko-KR" altLang="en-US" sz="1000" dirty="0">
                <a:latin typeface="+mn-ea"/>
                <a:ea typeface="+mn-ea"/>
              </a:rPr>
              <a:t>고무밴드를 검지와 중지에 끼워두고</a:t>
            </a:r>
            <a:r>
              <a:rPr lang="en-US" altLang="ko-KR" sz="1000" dirty="0">
                <a:latin typeface="+mn-ea"/>
                <a:ea typeface="+mn-ea"/>
              </a:rPr>
              <a:t>, </a:t>
            </a:r>
            <a:r>
              <a:rPr lang="ko-KR" altLang="en-US" sz="1000" dirty="0">
                <a:latin typeface="+mn-ea"/>
                <a:ea typeface="+mn-ea"/>
              </a:rPr>
              <a:t>손을 펴면 어느새 고무밴드가 </a:t>
            </a:r>
            <a:endParaRPr lang="en-US" altLang="ko-KR" sz="1000" dirty="0">
              <a:latin typeface="+mn-ea"/>
              <a:ea typeface="+mn-ea"/>
            </a:endParaRP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>
                <a:latin typeface="+mn-ea"/>
                <a:ea typeface="+mn-ea"/>
              </a:rPr>
              <a:t>  </a:t>
            </a:r>
            <a:r>
              <a:rPr lang="ko-KR" altLang="en-US" sz="1000" dirty="0">
                <a:latin typeface="+mn-ea"/>
                <a:ea typeface="+mn-ea"/>
              </a:rPr>
              <a:t>약지와 </a:t>
            </a:r>
            <a:r>
              <a:rPr lang="ko-KR" altLang="en-US" sz="1000" dirty="0" err="1">
                <a:latin typeface="+mn-ea"/>
                <a:ea typeface="+mn-ea"/>
              </a:rPr>
              <a:t>애지로</a:t>
            </a:r>
            <a:r>
              <a:rPr lang="ko-KR" altLang="en-US" sz="1000" dirty="0">
                <a:latin typeface="+mn-ea"/>
                <a:ea typeface="+mn-ea"/>
              </a:rPr>
              <a:t> 이동해 있는 깜짝 마술 </a:t>
            </a:r>
            <a:endParaRPr lang="en-US" altLang="ko-KR" sz="1000" dirty="0">
              <a:latin typeface="+mn-ea"/>
              <a:ea typeface="+mn-ea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257175" y="1217613"/>
            <a:ext cx="38147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257175" y="1497013"/>
            <a:ext cx="38147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257175" y="1778000"/>
            <a:ext cx="381476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25"/>
          <p:cNvSpPr>
            <a:spLocks noChangeArrowheads="1"/>
          </p:cNvSpPr>
          <p:nvPr/>
        </p:nvSpPr>
        <p:spPr bwMode="auto">
          <a:xfrm>
            <a:off x="257175" y="2071688"/>
            <a:ext cx="38147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257175" y="2347913"/>
            <a:ext cx="38147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0" name="AutoShape 26"/>
          <p:cNvSpPr>
            <a:spLocks noChangeArrowheads="1"/>
          </p:cNvSpPr>
          <p:nvPr/>
        </p:nvSpPr>
        <p:spPr bwMode="auto">
          <a:xfrm>
            <a:off x="249238" y="2922588"/>
            <a:ext cx="38147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249238" y="2635250"/>
            <a:ext cx="381476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 </a:t>
            </a: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2" name="AutoShape 28"/>
          <p:cNvSpPr>
            <a:spLocks noChangeArrowheads="1"/>
          </p:cNvSpPr>
          <p:nvPr/>
        </p:nvSpPr>
        <p:spPr bwMode="auto">
          <a:xfrm>
            <a:off x="249238" y="3221038"/>
            <a:ext cx="38147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3" name="AutoShape 26"/>
          <p:cNvSpPr>
            <a:spLocks noChangeArrowheads="1"/>
          </p:cNvSpPr>
          <p:nvPr/>
        </p:nvSpPr>
        <p:spPr bwMode="auto">
          <a:xfrm>
            <a:off x="249238" y="3800475"/>
            <a:ext cx="381476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4" name="AutoShape 28"/>
          <p:cNvSpPr>
            <a:spLocks noChangeArrowheads="1"/>
          </p:cNvSpPr>
          <p:nvPr/>
        </p:nvSpPr>
        <p:spPr bwMode="auto">
          <a:xfrm>
            <a:off x="249238" y="4087813"/>
            <a:ext cx="38147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249238" y="3513138"/>
            <a:ext cx="38147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6" name="AutoShape 28"/>
          <p:cNvSpPr>
            <a:spLocks noChangeArrowheads="1"/>
          </p:cNvSpPr>
          <p:nvPr/>
        </p:nvSpPr>
        <p:spPr bwMode="auto">
          <a:xfrm>
            <a:off x="249238" y="4386263"/>
            <a:ext cx="38147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249238" y="1230313"/>
            <a:ext cx="336708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고무밴드 두 개를 준비한다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250825" y="1793875"/>
            <a:ext cx="363696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다른 하나는 네 손가락에 </a:t>
            </a:r>
            <a:r>
              <a:rPr kumimoji="0" lang="en-US" altLang="ko-KR" sz="1000">
                <a:latin typeface="+mn-ea"/>
                <a:ea typeface="+mn-ea"/>
              </a:rPr>
              <a:t>X</a:t>
            </a:r>
            <a:r>
              <a:rPr kumimoji="0" lang="ko-KR" altLang="en-US" sz="1000">
                <a:latin typeface="+mn-ea"/>
                <a:ea typeface="+mn-ea"/>
              </a:rPr>
              <a:t>자로 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9" name="Text Box 60"/>
          <p:cNvSpPr txBox="1">
            <a:spLocks noChangeArrowheads="1"/>
          </p:cNvSpPr>
          <p:nvPr/>
        </p:nvSpPr>
        <p:spPr bwMode="auto">
          <a:xfrm>
            <a:off x="249238" y="2082800"/>
            <a:ext cx="32035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X</a:t>
            </a:r>
            <a:r>
              <a:rPr kumimoji="0" lang="ko-KR" altLang="en-US" sz="1000">
                <a:latin typeface="+mn-ea"/>
                <a:ea typeface="+mn-ea"/>
              </a:rPr>
              <a:t>자 모양으로 막을 쳐 놓는다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249238" y="2360613"/>
            <a:ext cx="33147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주먹을 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249238" y="2936875"/>
            <a:ext cx="336708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다시 한번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주먹을 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249238" y="3233738"/>
            <a:ext cx="374808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다시 펴면 고무밴드는 검지와 중지에 있다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249238" y="3513138"/>
            <a:ext cx="3203575" cy="22860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9.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손바닥 전체에 고무밴드를 벌린다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24" name="Text Box 62"/>
          <p:cNvSpPr txBox="1">
            <a:spLocks noChangeArrowheads="1"/>
          </p:cNvSpPr>
          <p:nvPr/>
        </p:nvSpPr>
        <p:spPr bwMode="auto">
          <a:xfrm>
            <a:off x="249238" y="4098925"/>
            <a:ext cx="3314700" cy="22860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11.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첫째 마디에 고무밴드를 놓는다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 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249238" y="4386263"/>
            <a:ext cx="391001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12. </a:t>
            </a:r>
            <a:r>
              <a:rPr kumimoji="0" lang="ko-KR" altLang="en-US" sz="1000">
                <a:latin typeface="+mn-ea"/>
                <a:ea typeface="+mn-ea"/>
              </a:rPr>
              <a:t>손을 펴면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고무밴드는 약지와 애지에 있다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249238" y="1506538"/>
            <a:ext cx="39655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한 개는 검지와 중지의 둘째 마디에 끼운다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249238" y="2659063"/>
            <a:ext cx="38576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손을 펴면 고무밴드는 약지와 애지에 있다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8" name="Text Box 61"/>
          <p:cNvSpPr txBox="1">
            <a:spLocks noChangeArrowheads="1"/>
          </p:cNvSpPr>
          <p:nvPr/>
        </p:nvSpPr>
        <p:spPr bwMode="auto">
          <a:xfrm>
            <a:off x="249238" y="3810000"/>
            <a:ext cx="336708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10. </a:t>
            </a:r>
            <a:r>
              <a:rPr kumimoji="0" lang="ko-KR" altLang="en-US" sz="1000">
                <a:latin typeface="+mn-ea"/>
                <a:ea typeface="+mn-ea"/>
              </a:rPr>
              <a:t>네 손가락으로 주먹을 쥔다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9" name="AutoShape 59"/>
          <p:cNvSpPr>
            <a:spLocks noChangeArrowheads="1"/>
          </p:cNvSpPr>
          <p:nvPr/>
        </p:nvSpPr>
        <p:spPr bwMode="auto">
          <a:xfrm>
            <a:off x="4572000" y="14287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latin typeface="+mn-ea"/>
                <a:ea typeface="+mn-ea"/>
              </a:rPr>
              <a:t>2. </a:t>
            </a:r>
            <a:r>
              <a:rPr lang="ko-KR" altLang="en-US" sz="1000" b="1" dirty="0">
                <a:latin typeface="+mn-ea"/>
                <a:ea typeface="+mn-ea"/>
              </a:rPr>
              <a:t>고무밴드 별 마술</a:t>
            </a:r>
            <a:r>
              <a:rPr lang="en-US" altLang="ko-KR" sz="1000" b="1" dirty="0">
                <a:latin typeface="+mn-ea"/>
                <a:ea typeface="+mn-ea"/>
              </a:rPr>
              <a:t> </a:t>
            </a: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4640263" y="525463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>
            <a:off x="4640263" y="804863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4640263" y="1085850"/>
            <a:ext cx="378936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3" name="AutoShape 20"/>
          <p:cNvSpPr>
            <a:spLocks noChangeArrowheads="1"/>
          </p:cNvSpPr>
          <p:nvPr/>
        </p:nvSpPr>
        <p:spPr bwMode="auto">
          <a:xfrm>
            <a:off x="4640263" y="1373188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4" name="AutoShape 25"/>
          <p:cNvSpPr>
            <a:spLocks noChangeArrowheads="1"/>
          </p:cNvSpPr>
          <p:nvPr/>
        </p:nvSpPr>
        <p:spPr bwMode="auto">
          <a:xfrm>
            <a:off x="4640263" y="1662113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5" name="AutoShape 26"/>
          <p:cNvSpPr>
            <a:spLocks noChangeArrowheads="1"/>
          </p:cNvSpPr>
          <p:nvPr/>
        </p:nvSpPr>
        <p:spPr bwMode="auto">
          <a:xfrm>
            <a:off x="4645025" y="1951038"/>
            <a:ext cx="378936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6" name="AutoShape 27"/>
          <p:cNvSpPr>
            <a:spLocks noChangeArrowheads="1"/>
          </p:cNvSpPr>
          <p:nvPr/>
        </p:nvSpPr>
        <p:spPr bwMode="auto">
          <a:xfrm>
            <a:off x="4640263" y="2236788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7" name="AutoShape 28"/>
          <p:cNvSpPr>
            <a:spLocks noChangeArrowheads="1"/>
          </p:cNvSpPr>
          <p:nvPr/>
        </p:nvSpPr>
        <p:spPr bwMode="auto">
          <a:xfrm>
            <a:off x="4640263" y="2525713"/>
            <a:ext cx="378936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8" name="AutoShape 25"/>
          <p:cNvSpPr>
            <a:spLocks noChangeArrowheads="1"/>
          </p:cNvSpPr>
          <p:nvPr/>
        </p:nvSpPr>
        <p:spPr bwMode="auto">
          <a:xfrm>
            <a:off x="4632325" y="2813050"/>
            <a:ext cx="378936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9" name="AutoShape 26"/>
          <p:cNvSpPr>
            <a:spLocks noChangeArrowheads="1"/>
          </p:cNvSpPr>
          <p:nvPr/>
        </p:nvSpPr>
        <p:spPr bwMode="auto">
          <a:xfrm>
            <a:off x="4637088" y="3101975"/>
            <a:ext cx="378936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0" name="AutoShape 27"/>
          <p:cNvSpPr>
            <a:spLocks noChangeArrowheads="1"/>
          </p:cNvSpPr>
          <p:nvPr/>
        </p:nvSpPr>
        <p:spPr bwMode="auto">
          <a:xfrm>
            <a:off x="4632325" y="3387725"/>
            <a:ext cx="378936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auto">
          <a:xfrm>
            <a:off x="4632325" y="3676650"/>
            <a:ext cx="378936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2" name="Text Box 37"/>
          <p:cNvSpPr txBox="1">
            <a:spLocks noChangeArrowheads="1"/>
          </p:cNvSpPr>
          <p:nvPr/>
        </p:nvSpPr>
        <p:spPr bwMode="auto">
          <a:xfrm>
            <a:off x="4670425" y="539750"/>
            <a:ext cx="3722688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고무밴드를 다섯 손가락에 엇갈리게 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4668838" y="803275"/>
            <a:ext cx="361632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사진과 같은 모양으로 고무밴드를 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4668838" y="1114425"/>
            <a:ext cx="302101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엄지와 애지에 고무밴드를 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4668838" y="1362075"/>
            <a:ext cx="37782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검지와 약지로 고무밴드를 올려서 사다리꼴을 만든다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4668838" y="1663700"/>
            <a:ext cx="31829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5. </a:t>
            </a:r>
            <a:r>
              <a:rPr kumimoji="0" lang="ko-KR" altLang="en-US" sz="1000">
                <a:latin typeface="+mn-ea"/>
                <a:ea typeface="+mn-ea"/>
              </a:rPr>
              <a:t>중지로 아래 고무밴드를 올린다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4668838" y="1943100"/>
            <a:ext cx="36703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ko-KR" altLang="en-US" sz="1000">
                <a:latin typeface="+mn-ea"/>
                <a:ea typeface="+mn-ea"/>
              </a:rPr>
              <a:t>네 손가락을 이용하여 사다리꼴을 만든다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4668838" y="2232025"/>
            <a:ext cx="38862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엄지의 고무밴드를 놓아서</a:t>
            </a:r>
            <a:r>
              <a:rPr kumimoji="0" lang="en-US" altLang="ko-KR" sz="1000">
                <a:latin typeface="+mn-ea"/>
                <a:ea typeface="+mn-ea"/>
              </a:rPr>
              <a:t> </a:t>
            </a:r>
            <a:r>
              <a:rPr kumimoji="0" lang="ko-KR" altLang="en-US" sz="1000">
                <a:latin typeface="+mn-ea"/>
                <a:ea typeface="+mn-ea"/>
              </a:rPr>
              <a:t>삼각형을 만든다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4668838" y="2520950"/>
            <a:ext cx="3689350" cy="2476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엄지를 </a:t>
            </a:r>
            <a:r>
              <a:rPr kumimoji="0" lang="ko-KR" altLang="en-US" sz="1000" dirty="0" err="1">
                <a:latin typeface="+mn-ea"/>
                <a:ea typeface="+mn-ea"/>
              </a:rPr>
              <a:t>애지와</a:t>
            </a:r>
            <a:r>
              <a:rPr kumimoji="0" lang="ko-KR" altLang="en-US" sz="1000" dirty="0">
                <a:latin typeface="+mn-ea"/>
                <a:ea typeface="+mn-ea"/>
              </a:rPr>
              <a:t> 약지 사이의 고무밴드에 끼워서 당긴다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0" name="Text Box 60"/>
          <p:cNvSpPr txBox="1">
            <a:spLocks noChangeArrowheads="1"/>
          </p:cNvSpPr>
          <p:nvPr/>
        </p:nvSpPr>
        <p:spPr bwMode="auto">
          <a:xfrm>
            <a:off x="4668838" y="2811463"/>
            <a:ext cx="31829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중지를 고무밴드에 끼우고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en-US" sz="1000" dirty="0">
                <a:latin typeface="+mn-ea"/>
                <a:ea typeface="+mn-ea"/>
              </a:rPr>
              <a:t>엄지는 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1" name="Text Box 61"/>
          <p:cNvSpPr txBox="1">
            <a:spLocks noChangeArrowheads="1"/>
          </p:cNvSpPr>
          <p:nvPr/>
        </p:nvSpPr>
        <p:spPr bwMode="auto">
          <a:xfrm>
            <a:off x="4668838" y="3098800"/>
            <a:ext cx="35607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엄지를 중지의 고무밴드에 끼우고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en-US" sz="1000" dirty="0">
                <a:latin typeface="+mn-ea"/>
                <a:ea typeface="+mn-ea"/>
              </a:rPr>
              <a:t>손을 벌려준다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2" name="Text Box 62"/>
          <p:cNvSpPr txBox="1">
            <a:spLocks noChangeArrowheads="1"/>
          </p:cNvSpPr>
          <p:nvPr/>
        </p:nvSpPr>
        <p:spPr bwMode="auto">
          <a:xfrm>
            <a:off x="4668838" y="3324225"/>
            <a:ext cx="3292475" cy="365125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11.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다섯 손가락에 고무밴드를 끼우는 동작을 한다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 </a:t>
            </a:r>
          </a:p>
        </p:txBody>
      </p:sp>
      <p:sp>
        <p:nvSpPr>
          <p:cNvPr id="53" name="Text Box 63"/>
          <p:cNvSpPr txBox="1">
            <a:spLocks noChangeArrowheads="1"/>
          </p:cNvSpPr>
          <p:nvPr/>
        </p:nvSpPr>
        <p:spPr bwMode="auto">
          <a:xfrm>
            <a:off x="4668838" y="3611563"/>
            <a:ext cx="3289300" cy="365125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12.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엄지와 애지를 모아서 오각형을 만든다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 </a:t>
            </a:r>
          </a:p>
        </p:txBody>
      </p:sp>
      <p:sp>
        <p:nvSpPr>
          <p:cNvPr id="54" name="AutoShape 59"/>
          <p:cNvSpPr>
            <a:spLocks noChangeArrowheads="1"/>
          </p:cNvSpPr>
          <p:nvPr/>
        </p:nvSpPr>
        <p:spPr bwMode="auto">
          <a:xfrm>
            <a:off x="4572000" y="4071938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3. </a:t>
            </a:r>
            <a:r>
              <a:rPr lang="ko-KR" altLang="en-US" sz="1000" b="1">
                <a:latin typeface="+mn-ea"/>
                <a:ea typeface="+mn-ea"/>
              </a:rPr>
              <a:t>고무밴드 크로스 마술</a:t>
            </a:r>
            <a:r>
              <a:rPr lang="en-US" altLang="ko-KR" sz="1000" b="1">
                <a:latin typeface="+mn-ea"/>
                <a:ea typeface="+mn-ea"/>
              </a:rPr>
              <a:t> </a:t>
            </a:r>
          </a:p>
        </p:txBody>
      </p:sp>
      <p:sp>
        <p:nvSpPr>
          <p:cNvPr id="55" name="AutoShape 17"/>
          <p:cNvSpPr>
            <a:spLocks noChangeArrowheads="1"/>
          </p:cNvSpPr>
          <p:nvPr/>
        </p:nvSpPr>
        <p:spPr bwMode="auto">
          <a:xfrm>
            <a:off x="4659313" y="4478338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6" name="AutoShape 18"/>
          <p:cNvSpPr>
            <a:spLocks noChangeArrowheads="1"/>
          </p:cNvSpPr>
          <p:nvPr/>
        </p:nvSpPr>
        <p:spPr bwMode="auto">
          <a:xfrm>
            <a:off x="4659313" y="4757738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7" name="AutoShape 19"/>
          <p:cNvSpPr>
            <a:spLocks noChangeArrowheads="1"/>
          </p:cNvSpPr>
          <p:nvPr/>
        </p:nvSpPr>
        <p:spPr bwMode="auto">
          <a:xfrm>
            <a:off x="4659313" y="5038725"/>
            <a:ext cx="3770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8" name="AutoShape 20"/>
          <p:cNvSpPr>
            <a:spLocks noChangeArrowheads="1"/>
          </p:cNvSpPr>
          <p:nvPr/>
        </p:nvSpPr>
        <p:spPr bwMode="auto">
          <a:xfrm>
            <a:off x="4659313" y="5326063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9" name="AutoShape 25"/>
          <p:cNvSpPr>
            <a:spLocks noChangeArrowheads="1"/>
          </p:cNvSpPr>
          <p:nvPr/>
        </p:nvSpPr>
        <p:spPr bwMode="auto">
          <a:xfrm>
            <a:off x="4659313" y="5614988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0" name="AutoShape 26"/>
          <p:cNvSpPr>
            <a:spLocks noChangeArrowheads="1"/>
          </p:cNvSpPr>
          <p:nvPr/>
        </p:nvSpPr>
        <p:spPr bwMode="auto">
          <a:xfrm>
            <a:off x="4664075" y="5903913"/>
            <a:ext cx="3770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1" name="AutoShape 27"/>
          <p:cNvSpPr>
            <a:spLocks noChangeArrowheads="1"/>
          </p:cNvSpPr>
          <p:nvPr/>
        </p:nvSpPr>
        <p:spPr bwMode="auto">
          <a:xfrm>
            <a:off x="4659313" y="6189663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2" name="AutoShape 28"/>
          <p:cNvSpPr>
            <a:spLocks noChangeArrowheads="1"/>
          </p:cNvSpPr>
          <p:nvPr/>
        </p:nvSpPr>
        <p:spPr bwMode="auto">
          <a:xfrm>
            <a:off x="4659313" y="6478588"/>
            <a:ext cx="3770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4678363" y="4475163"/>
            <a:ext cx="37655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왼손에 고무밴드를 걸고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또 한 개는 손바닥에  놓는다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64" name="Text Box 38"/>
          <p:cNvSpPr txBox="1">
            <a:spLocks noChangeArrowheads="1"/>
          </p:cNvSpPr>
          <p:nvPr/>
        </p:nvSpPr>
        <p:spPr bwMode="auto">
          <a:xfrm>
            <a:off x="4687888" y="4772025"/>
            <a:ext cx="40941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오른손의 엄지와 검지에 걸어서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두 개가 엇갈리게  만든다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65" name="Text Box 39"/>
          <p:cNvSpPr txBox="1">
            <a:spLocks noChangeArrowheads="1"/>
          </p:cNvSpPr>
          <p:nvPr/>
        </p:nvSpPr>
        <p:spPr bwMode="auto">
          <a:xfrm>
            <a:off x="4687888" y="5029200"/>
            <a:ext cx="42370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고무밴드를 당겨서 엇갈려 있다는 것을 보인다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4687888" y="5334000"/>
            <a:ext cx="3395662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오른쪽으로 당긴다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67" name="Text Box 60"/>
          <p:cNvSpPr txBox="1">
            <a:spLocks noChangeArrowheads="1"/>
          </p:cNvSpPr>
          <p:nvPr/>
        </p:nvSpPr>
        <p:spPr bwMode="auto">
          <a:xfrm>
            <a:off x="4687888" y="5622925"/>
            <a:ext cx="3643312" cy="22860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5.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왼쪽으로 당긴다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 </a:t>
            </a:r>
          </a:p>
        </p:txBody>
      </p:sp>
      <p:sp>
        <p:nvSpPr>
          <p:cNvPr id="68" name="Text Box 61"/>
          <p:cNvSpPr txBox="1">
            <a:spLocks noChangeArrowheads="1"/>
          </p:cNvSpPr>
          <p:nvPr/>
        </p:nvSpPr>
        <p:spPr bwMode="auto">
          <a:xfrm>
            <a:off x="4687888" y="5910263"/>
            <a:ext cx="3643312" cy="22860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6.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다시 한번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,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뒤로 잡아당긴다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</a:t>
            </a:r>
          </a:p>
        </p:txBody>
      </p:sp>
      <p:sp>
        <p:nvSpPr>
          <p:cNvPr id="69" name="Text Box 62"/>
          <p:cNvSpPr txBox="1">
            <a:spLocks noChangeArrowheads="1"/>
          </p:cNvSpPr>
          <p:nvPr/>
        </p:nvSpPr>
        <p:spPr bwMode="auto">
          <a:xfrm>
            <a:off x="4687888" y="6218238"/>
            <a:ext cx="3890962" cy="22860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7.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고무밴드를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en-US" sz="1000" b="1">
                <a:solidFill>
                  <a:srgbClr val="FF0000"/>
                </a:solidFill>
                <a:latin typeface="+mn-ea"/>
                <a:ea typeface="+mn-ea"/>
              </a:rPr>
              <a:t>다시 원위치로 위치시킨다</a:t>
            </a:r>
            <a:r>
              <a:rPr kumimoji="0" lang="en-US" altLang="ko-KR" sz="1000" b="1">
                <a:solidFill>
                  <a:srgbClr val="FF0000"/>
                </a:solidFill>
                <a:latin typeface="+mn-ea"/>
                <a:ea typeface="+mn-ea"/>
              </a:rPr>
              <a:t>. </a:t>
            </a:r>
          </a:p>
        </p:txBody>
      </p:sp>
      <p:sp>
        <p:nvSpPr>
          <p:cNvPr id="70" name="Text Box 63"/>
          <p:cNvSpPr txBox="1">
            <a:spLocks noChangeArrowheads="1"/>
          </p:cNvSpPr>
          <p:nvPr/>
        </p:nvSpPr>
        <p:spPr bwMode="auto">
          <a:xfrm>
            <a:off x="4687888" y="6486525"/>
            <a:ext cx="37655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8. </a:t>
            </a:r>
            <a:r>
              <a:rPr kumimoji="0" lang="ko-KR" altLang="en-US" sz="1000">
                <a:latin typeface="+mn-ea"/>
                <a:ea typeface="+mn-ea"/>
              </a:rPr>
              <a:t>고무밴드가 분리가 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31763" y="71438"/>
            <a:ext cx="3011487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[</a:t>
            </a:r>
            <a:r>
              <a:rPr kumimoji="0" lang="ko-KR" altLang="en-US" sz="1000" b="1">
                <a:latin typeface="+mn-ea"/>
                <a:ea typeface="+mn-ea"/>
              </a:rPr>
              <a:t>비법서 </a:t>
            </a:r>
            <a:r>
              <a:rPr kumimoji="0" lang="en-US" altLang="ko-KR" sz="1000" b="1">
                <a:latin typeface="+mn-ea"/>
                <a:ea typeface="+mn-ea"/>
              </a:rPr>
              <a:t>06] </a:t>
            </a:r>
            <a:r>
              <a:rPr kumimoji="0" lang="ko-KR" altLang="ko-KR" sz="1000" b="1">
                <a:latin typeface="+mn-ea"/>
                <a:ea typeface="+mn-ea"/>
              </a:rPr>
              <a:t>빨대, 나무젓가락, 휴지 마술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5450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1. </a:t>
            </a:r>
            <a:r>
              <a:rPr kumimoji="0"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빨대 마술 </a:t>
            </a:r>
            <a:endParaRPr kumimoji="0" lang="en-US" altLang="ko-KR" sz="1000" b="1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177800" y="792163"/>
            <a:ext cx="38941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177800" y="1071563"/>
            <a:ext cx="38941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177800" y="1352550"/>
            <a:ext cx="3894138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auto">
          <a:xfrm>
            <a:off x="177800" y="1646238"/>
            <a:ext cx="38941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27"/>
          <p:cNvSpPr>
            <a:spLocks noChangeArrowheads="1"/>
          </p:cNvSpPr>
          <p:nvPr/>
        </p:nvSpPr>
        <p:spPr bwMode="auto">
          <a:xfrm>
            <a:off x="177800" y="1922463"/>
            <a:ext cx="3894138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169863" y="2497138"/>
            <a:ext cx="38941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0" name="AutoShape 26"/>
          <p:cNvSpPr>
            <a:spLocks noChangeArrowheads="1"/>
          </p:cNvSpPr>
          <p:nvPr/>
        </p:nvSpPr>
        <p:spPr bwMode="auto">
          <a:xfrm>
            <a:off x="169863" y="2209800"/>
            <a:ext cx="38941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 </a:t>
            </a: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169863" y="2795588"/>
            <a:ext cx="3894137" cy="4191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2" name="AutoShape 26"/>
          <p:cNvSpPr>
            <a:spLocks noChangeArrowheads="1"/>
          </p:cNvSpPr>
          <p:nvPr/>
        </p:nvSpPr>
        <p:spPr bwMode="auto">
          <a:xfrm>
            <a:off x="169863" y="3552825"/>
            <a:ext cx="3894137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169863" y="3840163"/>
            <a:ext cx="38941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169863" y="3265488"/>
            <a:ext cx="38941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169863" y="4138613"/>
            <a:ext cx="3894137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169863" y="804863"/>
            <a:ext cx="34369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>
                <a:latin typeface="+mn-ea"/>
                <a:ea typeface="+mn-ea"/>
              </a:rPr>
              <a:t>빨대 두 개를 준비한다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17" name="Text Box 60"/>
          <p:cNvSpPr txBox="1">
            <a:spLocks noChangeArrowheads="1"/>
          </p:cNvSpPr>
          <p:nvPr/>
        </p:nvSpPr>
        <p:spPr bwMode="auto">
          <a:xfrm>
            <a:off x="169863" y="1657350"/>
            <a:ext cx="32702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4. </a:t>
            </a:r>
            <a:r>
              <a:rPr kumimoji="0" lang="ko-KR" altLang="en-US" sz="1000">
                <a:latin typeface="+mn-ea"/>
                <a:ea typeface="+mn-ea"/>
              </a:rPr>
              <a:t>다시 바깥쪽으로 당겨서 꼬아준다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169863" y="1897063"/>
            <a:ext cx="38306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수직이 되어 있던 빨대를 수평으로 만들고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가운데를 잡는다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Text Box 61"/>
          <p:cNvSpPr txBox="1">
            <a:spLocks noChangeArrowheads="1"/>
          </p:cNvSpPr>
          <p:nvPr/>
        </p:nvSpPr>
        <p:spPr bwMode="auto">
          <a:xfrm>
            <a:off x="169863" y="2520950"/>
            <a:ext cx="40449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7. </a:t>
            </a:r>
            <a:r>
              <a:rPr kumimoji="0" lang="ko-KR" altLang="en-US" sz="1000">
                <a:latin typeface="+mn-ea"/>
                <a:ea typeface="+mn-ea"/>
              </a:rPr>
              <a:t>바깥쪽으로 내렸다가 다시 몸 쪽으로 올린다</a:t>
            </a:r>
            <a:r>
              <a:rPr kumimoji="0" lang="en-US" altLang="ko-KR" sz="1000">
                <a:latin typeface="+mn-ea"/>
                <a:ea typeface="+mn-ea"/>
              </a:rPr>
              <a:t>.</a:t>
            </a:r>
          </a:p>
        </p:txBody>
      </p:sp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169863" y="2786063"/>
            <a:ext cx="3825875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왼손으로 꼬여 있는 빨대를 잡고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오른손으로 </a:t>
            </a:r>
            <a:r>
              <a:rPr kumimoji="0" lang="en-US" altLang="ko-KR" sz="1000" dirty="0">
                <a:latin typeface="+mn-ea"/>
                <a:ea typeface="+mn-ea"/>
              </a:rPr>
              <a:t>V</a:t>
            </a:r>
            <a:r>
              <a:rPr kumimoji="0" lang="ko-KR" altLang="en-US" sz="1000" dirty="0">
                <a:latin typeface="+mn-ea"/>
                <a:ea typeface="+mn-ea"/>
              </a:rPr>
              <a:t>자 모양의 </a:t>
            </a:r>
            <a:r>
              <a:rPr kumimoji="0" lang="en-US" altLang="ko-KR" sz="1000" dirty="0">
                <a:latin typeface="+mn-ea"/>
                <a:ea typeface="+mn-ea"/>
              </a:rPr>
              <a:t/>
            </a:r>
            <a:br>
              <a:rPr kumimoji="0" lang="en-US" altLang="ko-KR" sz="1000" dirty="0">
                <a:latin typeface="+mn-ea"/>
                <a:ea typeface="+mn-ea"/>
              </a:rPr>
            </a:br>
            <a:r>
              <a:rPr kumimoji="0" lang="en-US" altLang="ko-KR" sz="1000" dirty="0">
                <a:latin typeface="+mn-ea"/>
                <a:ea typeface="+mn-ea"/>
              </a:rPr>
              <a:t>   </a:t>
            </a:r>
            <a:r>
              <a:rPr kumimoji="0" lang="ko-KR" altLang="en-US" sz="1000" dirty="0">
                <a:latin typeface="+mn-ea"/>
                <a:ea typeface="+mn-ea"/>
              </a:rPr>
              <a:t>빨대를 </a:t>
            </a:r>
            <a:r>
              <a:rPr kumimoji="0" lang="ko-KR" altLang="en-US" sz="1000" dirty="0">
                <a:latin typeface="+mn-ea"/>
                <a:ea typeface="+mn-ea"/>
              </a:rPr>
              <a:t>움켜쥔다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1" name="Text Box 60"/>
          <p:cNvSpPr txBox="1">
            <a:spLocks noChangeArrowheads="1"/>
          </p:cNvSpPr>
          <p:nvPr/>
        </p:nvSpPr>
        <p:spPr bwMode="auto">
          <a:xfrm>
            <a:off x="169863" y="3254375"/>
            <a:ext cx="38306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왼손은 놓고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오른손은 손가락이 보이도록 손목을 돌린다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169863" y="1081088"/>
            <a:ext cx="32702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바깥쪽 빨대를 수직으로 잡는다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169863" y="2214563"/>
            <a:ext cx="32702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6. 6</a:t>
            </a:r>
            <a:r>
              <a:rPr kumimoji="0" lang="ko-KR" altLang="en-US" sz="1000" dirty="0">
                <a:latin typeface="+mn-ea"/>
                <a:ea typeface="+mn-ea"/>
              </a:rPr>
              <a:t>시 방향의 빨대를 잡아서 몸 쪽으로 올린다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171450" y="1368425"/>
            <a:ext cx="404336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3. </a:t>
            </a:r>
            <a:r>
              <a:rPr kumimoji="0" lang="ko-KR" altLang="en-US" sz="1000">
                <a:latin typeface="+mn-ea"/>
                <a:ea typeface="+mn-ea"/>
              </a:rPr>
              <a:t>왼손으로 </a:t>
            </a:r>
            <a:r>
              <a:rPr kumimoji="0" lang="en-US" altLang="ko-KR" sz="1000">
                <a:latin typeface="+mn-ea"/>
                <a:ea typeface="+mn-ea"/>
              </a:rPr>
              <a:t>12</a:t>
            </a:r>
            <a:r>
              <a:rPr kumimoji="0" lang="ko-KR" altLang="en-US" sz="1000">
                <a:latin typeface="+mn-ea"/>
                <a:ea typeface="+mn-ea"/>
              </a:rPr>
              <a:t>시 방향에 있는 빨대를  꼬아준다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5" name="Text Box 62"/>
          <p:cNvSpPr txBox="1">
            <a:spLocks noChangeArrowheads="1"/>
          </p:cNvSpPr>
          <p:nvPr/>
        </p:nvSpPr>
        <p:spPr bwMode="auto">
          <a:xfrm>
            <a:off x="169863" y="3843338"/>
            <a:ext cx="33829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11. </a:t>
            </a:r>
            <a:r>
              <a:rPr kumimoji="0" lang="ko-KR" altLang="en-US" sz="1000">
                <a:latin typeface="+mn-ea"/>
                <a:ea typeface="+mn-ea"/>
              </a:rPr>
              <a:t>양쪽으로 당기면</a:t>
            </a:r>
            <a:r>
              <a:rPr kumimoji="0" lang="en-US" altLang="ko-KR" sz="1000">
                <a:latin typeface="+mn-ea"/>
                <a:ea typeface="+mn-ea"/>
              </a:rPr>
              <a:t>, </a:t>
            </a:r>
            <a:r>
              <a:rPr kumimoji="0" lang="ko-KR" altLang="en-US" sz="1000">
                <a:latin typeface="+mn-ea"/>
                <a:ea typeface="+mn-ea"/>
              </a:rPr>
              <a:t>빨대가 분리된다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69863" y="4138613"/>
            <a:ext cx="41021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12. </a:t>
            </a:r>
            <a:r>
              <a:rPr kumimoji="0" lang="ko-KR" altLang="en-US" sz="1000">
                <a:latin typeface="+mn-ea"/>
                <a:ea typeface="+mn-ea"/>
              </a:rPr>
              <a:t>빨대를 펴서 이상이 없다는 것을 보여준다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169863" y="3562350"/>
            <a:ext cx="40449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10. </a:t>
            </a:r>
            <a:r>
              <a:rPr kumimoji="0" lang="ko-KR" altLang="en-US" sz="1000">
                <a:latin typeface="+mn-ea"/>
                <a:ea typeface="+mn-ea"/>
              </a:rPr>
              <a:t>남은 두 개의 빨대 끝을 모아서 잡아준다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459422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2. </a:t>
            </a:r>
            <a:r>
              <a:rPr kumimoji="0" lang="ko-KR" altLang="ko-KR" sz="1000" b="1">
                <a:latin typeface="+mn-ea"/>
                <a:ea typeface="+mn-ea"/>
              </a:rPr>
              <a:t>나무젓가락 마술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699000" y="931863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>
            <a:off x="4699000" y="1211263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4699000" y="1492250"/>
            <a:ext cx="408781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2" name="AutoShape 20"/>
          <p:cNvSpPr>
            <a:spLocks noChangeArrowheads="1"/>
          </p:cNvSpPr>
          <p:nvPr/>
        </p:nvSpPr>
        <p:spPr bwMode="auto">
          <a:xfrm>
            <a:off x="4699000" y="1779588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3" name="AutoShape 25"/>
          <p:cNvSpPr>
            <a:spLocks noChangeArrowheads="1"/>
          </p:cNvSpPr>
          <p:nvPr/>
        </p:nvSpPr>
        <p:spPr bwMode="auto">
          <a:xfrm>
            <a:off x="4699000" y="2068513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4" name="AutoShape 26"/>
          <p:cNvSpPr>
            <a:spLocks noChangeArrowheads="1"/>
          </p:cNvSpPr>
          <p:nvPr/>
        </p:nvSpPr>
        <p:spPr bwMode="auto">
          <a:xfrm>
            <a:off x="4703763" y="2357438"/>
            <a:ext cx="40878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5" name="AutoShape 27"/>
          <p:cNvSpPr>
            <a:spLocks noChangeArrowheads="1"/>
          </p:cNvSpPr>
          <p:nvPr/>
        </p:nvSpPr>
        <p:spPr bwMode="auto">
          <a:xfrm>
            <a:off x="4699000" y="2643188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6" name="AutoShape 28"/>
          <p:cNvSpPr>
            <a:spLocks noChangeArrowheads="1"/>
          </p:cNvSpPr>
          <p:nvPr/>
        </p:nvSpPr>
        <p:spPr bwMode="auto">
          <a:xfrm>
            <a:off x="4699000" y="2932113"/>
            <a:ext cx="40878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4691063" y="3219450"/>
            <a:ext cx="40878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auto">
          <a:xfrm>
            <a:off x="4695825" y="3508375"/>
            <a:ext cx="408781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9" name="AutoShape 27"/>
          <p:cNvSpPr>
            <a:spLocks noChangeArrowheads="1"/>
          </p:cNvSpPr>
          <p:nvPr/>
        </p:nvSpPr>
        <p:spPr bwMode="auto">
          <a:xfrm>
            <a:off x="4691063" y="3794125"/>
            <a:ext cx="40878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auto">
          <a:xfrm>
            <a:off x="4691063" y="4083050"/>
            <a:ext cx="40878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4729163" y="928688"/>
            <a:ext cx="35496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ko-KR" sz="1000" dirty="0">
                <a:latin typeface="+mn-ea"/>
                <a:ea typeface="+mn-ea"/>
              </a:rPr>
              <a:t>나무젓가락의 두꺼운 부분에 바퀴벌레를 그려준다.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727575" y="1214438"/>
            <a:ext cx="39576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나무젓가락을 위로 올리면서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en-US" sz="1000" dirty="0">
                <a:latin typeface="+mn-ea"/>
                <a:ea typeface="+mn-ea"/>
              </a:rPr>
              <a:t>살짝 돌린다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727575" y="1500188"/>
            <a:ext cx="32591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바퀴벌레를 잡아서 주머니에 집어넣는 연기를 한다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4727575" y="1785938"/>
            <a:ext cx="4059238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그대로 아래로 내리면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한쪽의 바퀴벌레가 사라진다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45" name="Text Box 60"/>
          <p:cNvSpPr txBox="1">
            <a:spLocks noChangeArrowheads="1"/>
          </p:cNvSpPr>
          <p:nvPr/>
        </p:nvSpPr>
        <p:spPr bwMode="auto">
          <a:xfrm>
            <a:off x="4727575" y="2071688"/>
            <a:ext cx="41306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주머니에 바퀴벌레를 넣어서 손에 아무것도 없다는 것을 보여준다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6" name="Text Box 61"/>
          <p:cNvSpPr txBox="1">
            <a:spLocks noChangeArrowheads="1"/>
          </p:cNvSpPr>
          <p:nvPr/>
        </p:nvSpPr>
        <p:spPr bwMode="auto">
          <a:xfrm>
            <a:off x="4727575" y="2357438"/>
            <a:ext cx="42735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en-US" sz="1000" dirty="0">
                <a:latin typeface="+mn-ea"/>
                <a:ea typeface="+mn-ea"/>
              </a:rPr>
              <a:t>위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아래로 내리면서  바퀴벌레가 모두 사라진 것을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4727575" y="2643188"/>
            <a:ext cx="41306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주머니에서 꺼내는 것처럼 연기를 하면서 윗부분을 감싸 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8" name="Text Box 63"/>
          <p:cNvSpPr txBox="1">
            <a:spLocks noChangeArrowheads="1"/>
          </p:cNvSpPr>
          <p:nvPr/>
        </p:nvSpPr>
        <p:spPr bwMode="auto">
          <a:xfrm>
            <a:off x="4727575" y="2928938"/>
            <a:ext cx="35496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아래로 내려서 손을 펴 보면 바퀴벌레가 돌아와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4727575" y="3214688"/>
            <a:ext cx="343376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위로 올리면  뒷면에도 바퀴벌레가 돌아와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0" name="Text Box 61"/>
          <p:cNvSpPr txBox="1">
            <a:spLocks noChangeArrowheads="1"/>
          </p:cNvSpPr>
          <p:nvPr/>
        </p:nvSpPr>
        <p:spPr bwMode="auto">
          <a:xfrm>
            <a:off x="4727575" y="3502025"/>
            <a:ext cx="39878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바퀴벌레 양쪽에 있다는 것을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4727575" y="3786188"/>
            <a:ext cx="398780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X</a:t>
            </a:r>
            <a:r>
              <a:rPr kumimoji="0" lang="ko-KR" altLang="en-US" sz="1000" dirty="0">
                <a:latin typeface="+mn-ea"/>
                <a:ea typeface="+mn-ea"/>
              </a:rPr>
              <a:t>자로 교차 후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벌리면 한쪽에 바퀴벌레가 모두 이동해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4727575" y="4071938"/>
            <a:ext cx="4202113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en-US" sz="1000" dirty="0">
                <a:latin typeface="+mn-ea"/>
                <a:ea typeface="+mn-ea"/>
              </a:rPr>
              <a:t>다시 </a:t>
            </a:r>
            <a:r>
              <a:rPr kumimoji="0" lang="en-US" altLang="ko-KR" sz="1000" dirty="0">
                <a:latin typeface="+mn-ea"/>
                <a:ea typeface="+mn-ea"/>
              </a:rPr>
              <a:t>X</a:t>
            </a:r>
            <a:r>
              <a:rPr kumimoji="0" lang="ko-KR" altLang="en-US" sz="1000" dirty="0">
                <a:latin typeface="+mn-ea"/>
                <a:ea typeface="+mn-ea"/>
              </a:rPr>
              <a:t>자 교차 후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벌리면 원래 위치로 바퀴벌레가 이동해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9"/>
          <p:cNvSpPr>
            <a:spLocks noChangeArrowheads="1"/>
          </p:cNvSpPr>
          <p:nvPr/>
        </p:nvSpPr>
        <p:spPr bwMode="auto">
          <a:xfrm>
            <a:off x="142875" y="428625"/>
            <a:ext cx="2862263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3. </a:t>
            </a:r>
            <a:r>
              <a:rPr kumimoji="0" lang="ko-KR" altLang="ko-KR" sz="1000" b="1">
                <a:latin typeface="+mn-ea"/>
                <a:ea typeface="+mn-ea"/>
              </a:rPr>
              <a:t>휴지 마술</a:t>
            </a:r>
            <a:endParaRPr kumimoji="0" lang="en-US" altLang="ko-KR" sz="1000" b="1">
              <a:latin typeface="+mn-ea"/>
              <a:ea typeface="+mn-ea"/>
            </a:endParaRPr>
          </a:p>
        </p:txBody>
      </p:sp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293688" y="78581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293688" y="106521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" name="AutoShape 19"/>
          <p:cNvSpPr>
            <a:spLocks noChangeArrowheads="1"/>
          </p:cNvSpPr>
          <p:nvPr/>
        </p:nvSpPr>
        <p:spPr bwMode="auto">
          <a:xfrm>
            <a:off x="293688" y="1346200"/>
            <a:ext cx="411162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293688" y="1633538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auto">
          <a:xfrm>
            <a:off x="293688" y="192246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298450" y="2211388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293688" y="2497138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293688" y="278606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285750" y="796925"/>
            <a:ext cx="4214813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 1. </a:t>
            </a:r>
            <a:r>
              <a:rPr kumimoji="0" lang="ko-KR" altLang="en-US" sz="1000">
                <a:latin typeface="+mn-ea"/>
                <a:ea typeface="+mn-ea"/>
              </a:rPr>
              <a:t>정사각형 모양의 휴지 한 장을 준비한다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322263" y="1071563"/>
            <a:ext cx="42719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달팽이를 만들겠다고 한 뒤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위쪽부터 말아 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322263" y="1357313"/>
            <a:ext cx="42719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계속 말아서 긴 봉 모양으로 만들어 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22263" y="1611313"/>
            <a:ext cx="41068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긴 봉을 아래에서 위로 말아 올려서 달팽이의 몸통을 만든다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5" name="Text Box 60"/>
          <p:cNvSpPr txBox="1">
            <a:spLocks noChangeArrowheads="1"/>
          </p:cNvSpPr>
          <p:nvPr/>
        </p:nvSpPr>
        <p:spPr bwMode="auto">
          <a:xfrm>
            <a:off x="322263" y="1928813"/>
            <a:ext cx="41068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몸통과 반대 방향으로 휴지 끝을 구부려서 머리를 만든다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6" name="Text Box 61"/>
          <p:cNvSpPr txBox="1">
            <a:spLocks noChangeArrowheads="1"/>
          </p:cNvSpPr>
          <p:nvPr/>
        </p:nvSpPr>
        <p:spPr bwMode="auto">
          <a:xfrm>
            <a:off x="322263" y="2214563"/>
            <a:ext cx="345281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en-US" sz="1000" dirty="0">
                <a:latin typeface="+mn-ea"/>
                <a:ea typeface="+mn-ea"/>
              </a:rPr>
              <a:t>달팽이를 엄지손으로 눌러서 목과 몸통을 분리한다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322263" y="2492375"/>
            <a:ext cx="38639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반대 손에 달팽이 목 부분을 쥐어 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8" name="Text Box 63"/>
          <p:cNvSpPr txBox="1">
            <a:spLocks noChangeArrowheads="1"/>
          </p:cNvSpPr>
          <p:nvPr/>
        </p:nvSpPr>
        <p:spPr bwMode="auto">
          <a:xfrm>
            <a:off x="322263" y="2786063"/>
            <a:ext cx="42497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주머니에 손에 감추고 있던 달팽이의 몸통 부분을 집어넣는다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auto">
          <a:xfrm>
            <a:off x="293688" y="3068638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298450" y="335756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293688" y="3643313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293688" y="3932238"/>
            <a:ext cx="411162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322263" y="3071813"/>
            <a:ext cx="43211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주머니에서 소금을 꺼내어 달팽이의 머리 위에 뿌리는 것처럼 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4" name="Text Box 61"/>
          <p:cNvSpPr txBox="1">
            <a:spLocks noChangeArrowheads="1"/>
          </p:cNvSpPr>
          <p:nvPr/>
        </p:nvSpPr>
        <p:spPr bwMode="auto">
          <a:xfrm>
            <a:off x="322263" y="3357563"/>
            <a:ext cx="40814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소금을 뿌린 손으로 달팽이의 목을 분리시킨다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5" name="Text Box 62"/>
          <p:cNvSpPr txBox="1">
            <a:spLocks noChangeArrowheads="1"/>
          </p:cNvSpPr>
          <p:nvPr/>
        </p:nvSpPr>
        <p:spPr bwMode="auto">
          <a:xfrm>
            <a:off x="322263" y="3611563"/>
            <a:ext cx="40354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en-US" sz="1000" dirty="0">
                <a:latin typeface="+mn-ea"/>
                <a:ea typeface="+mn-ea"/>
              </a:rPr>
              <a:t>분리된 목은 버리고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손에 든 달팽이는 작아진 것을 보여 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322263" y="3929063"/>
            <a:ext cx="41576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12. </a:t>
            </a:r>
            <a:r>
              <a:rPr kumimoji="0" lang="ko-KR" altLang="en-US" sz="1000" dirty="0">
                <a:latin typeface="+mn-ea"/>
                <a:ea typeface="+mn-ea"/>
              </a:rPr>
              <a:t>주머니에 몸통을 몰래 숨기는 것이 중요한 포인트인 마술이다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7" name="Rectangle 90"/>
          <p:cNvSpPr>
            <a:spLocks noChangeArrowheads="1"/>
          </p:cNvSpPr>
          <p:nvPr/>
        </p:nvSpPr>
        <p:spPr bwMode="auto">
          <a:xfrm>
            <a:off x="131763" y="71438"/>
            <a:ext cx="3011487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>
                <a:latin typeface="+mn-ea"/>
                <a:ea typeface="+mn-ea"/>
              </a:rPr>
              <a:t>[</a:t>
            </a:r>
            <a:r>
              <a:rPr kumimoji="0" lang="ko-KR" altLang="en-US" sz="1000" b="1">
                <a:latin typeface="+mn-ea"/>
                <a:ea typeface="+mn-ea"/>
              </a:rPr>
              <a:t>비법서 </a:t>
            </a:r>
            <a:r>
              <a:rPr kumimoji="0" lang="en-US" altLang="ko-KR" sz="1000" b="1">
                <a:latin typeface="+mn-ea"/>
                <a:ea typeface="+mn-ea"/>
              </a:rPr>
              <a:t>06] </a:t>
            </a:r>
            <a:r>
              <a:rPr kumimoji="0" lang="ko-KR" altLang="ko-KR" sz="1000" b="1">
                <a:latin typeface="+mn-ea"/>
                <a:ea typeface="+mn-ea"/>
              </a:rPr>
              <a:t>빨대, 나무젓가락, 휴지 마술</a:t>
            </a:r>
            <a:endParaRPr kumimoji="0" lang="en-US" altLang="ko-KR" sz="1000" b="1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142875" y="71438"/>
            <a:ext cx="3011488" cy="301625"/>
          </a:xfrm>
          <a:prstGeom prst="rect">
            <a:avLst/>
          </a:prstGeom>
          <a:solidFill>
            <a:srgbClr val="C6C09A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1000" b="1" dirty="0">
                <a:latin typeface="+mn-ea"/>
                <a:ea typeface="+mn-ea"/>
              </a:rPr>
              <a:t>[</a:t>
            </a:r>
            <a:r>
              <a:rPr lang="ko-KR" altLang="en-US" sz="1000" b="1" dirty="0">
                <a:latin typeface="+mn-ea"/>
                <a:ea typeface="+mn-ea"/>
              </a:rPr>
              <a:t>비법서 </a:t>
            </a:r>
            <a:r>
              <a:rPr lang="en-US" altLang="ko-KR" sz="1000" b="1" dirty="0">
                <a:latin typeface="+mn-ea"/>
                <a:ea typeface="+mn-ea"/>
              </a:rPr>
              <a:t>07] </a:t>
            </a:r>
            <a:r>
              <a:rPr lang="ko-KR" altLang="en-US" sz="1000" b="1" dirty="0">
                <a:latin typeface="+mn-ea"/>
                <a:ea typeface="+mn-ea"/>
              </a:rPr>
              <a:t>특수카드</a:t>
            </a:r>
            <a:r>
              <a:rPr lang="ko-KR" altLang="ko-KR" sz="1000" b="1" dirty="0">
                <a:latin typeface="+mn-ea"/>
                <a:ea typeface="+mn-ea"/>
              </a:rPr>
              <a:t> 마술</a:t>
            </a:r>
            <a:endParaRPr lang="en-US" altLang="ko-KR" sz="1000" b="1" dirty="0">
              <a:latin typeface="+mn-ea"/>
              <a:ea typeface="+mn-ea"/>
            </a:endParaRPr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142875" y="425450"/>
            <a:ext cx="2420938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1. </a:t>
            </a:r>
            <a:r>
              <a:rPr lang="ko-KR" altLang="en-US" sz="1000" b="1">
                <a:solidFill>
                  <a:srgbClr val="000000"/>
                </a:solidFill>
                <a:latin typeface="+mn-ea"/>
                <a:ea typeface="+mn-ea"/>
              </a:rPr>
              <a:t>광카콜라 카드 마술 </a:t>
            </a:r>
            <a:endParaRPr lang="en-US" altLang="ko-KR" sz="1000" b="1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22250" y="75565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222250" y="103505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22250" y="1316038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auto">
          <a:xfrm>
            <a:off x="222250" y="160972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8" name="AutoShape 27"/>
          <p:cNvSpPr>
            <a:spLocks noChangeArrowheads="1"/>
          </p:cNvSpPr>
          <p:nvPr/>
        </p:nvSpPr>
        <p:spPr bwMode="auto">
          <a:xfrm>
            <a:off x="222250" y="188595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214313" y="246062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0" name="AutoShape 26"/>
          <p:cNvSpPr>
            <a:spLocks noChangeArrowheads="1"/>
          </p:cNvSpPr>
          <p:nvPr/>
        </p:nvSpPr>
        <p:spPr bwMode="auto">
          <a:xfrm>
            <a:off x="214313" y="2173288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 </a:t>
            </a: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214313" y="275907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2" name="AutoShape 26"/>
          <p:cNvSpPr>
            <a:spLocks noChangeArrowheads="1"/>
          </p:cNvSpPr>
          <p:nvPr/>
        </p:nvSpPr>
        <p:spPr bwMode="auto">
          <a:xfrm>
            <a:off x="214313" y="3338513"/>
            <a:ext cx="4206875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214313" y="362585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4" name="AutoShape 26"/>
          <p:cNvSpPr>
            <a:spLocks noChangeArrowheads="1"/>
          </p:cNvSpPr>
          <p:nvPr/>
        </p:nvSpPr>
        <p:spPr bwMode="auto">
          <a:xfrm>
            <a:off x="214313" y="3051175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auto">
          <a:xfrm>
            <a:off x="214313" y="3924300"/>
            <a:ext cx="4206875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>
              <a:latin typeface="+mn-ea"/>
              <a:ea typeface="+mn-ea"/>
            </a:endParaRP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214313" y="754063"/>
            <a:ext cx="37131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1. </a:t>
            </a:r>
            <a:r>
              <a:rPr kumimoji="0" lang="ko-KR" altLang="en-US" sz="1000" dirty="0">
                <a:latin typeface="+mn-ea"/>
                <a:ea typeface="+mn-ea"/>
              </a:rPr>
              <a:t>오른 손으로 카드의 오른쪽 부분을 잡는다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215900" y="1325563"/>
            <a:ext cx="34734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부채모양으로 펴서 보여주던 카드를 가지런히 모은다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214313" y="1611313"/>
            <a:ext cx="35337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</a:t>
            </a:r>
            <a:r>
              <a:rPr kumimoji="0" lang="ko-KR" altLang="en-US" sz="1000" dirty="0">
                <a:latin typeface="+mn-ea"/>
                <a:ea typeface="+mn-ea"/>
              </a:rPr>
              <a:t>네 장을 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한 장의 카드가 뒷면으로 바뀌게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214313" y="1897063"/>
            <a:ext cx="36544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카드를 가지런히 정리해서 처음처럼 오른손으로 잡아준다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214313" y="2468563"/>
            <a:ext cx="37131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정리를 해서 오른손에 잡으면 뒷면모양만 보이게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214313" y="2754313"/>
            <a:ext cx="4132262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카드를 펴 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다른 카드 한 장이 뒷면으로 바뀌게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214313" y="3040063"/>
            <a:ext cx="35337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카드를 뒤집어보면 파란색으로 바뀌어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3" name="Text Box 62"/>
          <p:cNvSpPr txBox="1">
            <a:spLocks noChangeArrowheads="1"/>
          </p:cNvSpPr>
          <p:nvPr/>
        </p:nvSpPr>
        <p:spPr bwMode="auto">
          <a:xfrm>
            <a:off x="214313" y="3611563"/>
            <a:ext cx="435768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11. </a:t>
            </a:r>
            <a:r>
              <a:rPr kumimoji="0" lang="ko-KR" altLang="en-US" sz="1000" dirty="0">
                <a:latin typeface="+mn-ea"/>
                <a:ea typeface="+mn-ea"/>
              </a:rPr>
              <a:t>왼손으로 카드를 한 장씩 빼내는데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 한 장의 카드는 아래에서 빼낸다</a:t>
            </a:r>
            <a:r>
              <a:rPr kumimoji="0" lang="en-US" altLang="ko-KR" sz="1000" dirty="0">
                <a:latin typeface="+mn-ea"/>
                <a:ea typeface="+mn-ea"/>
              </a:rPr>
              <a:t>.</a:t>
            </a:r>
          </a:p>
        </p:txBody>
      </p:sp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214313" y="3929063"/>
            <a:ext cx="389572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12. </a:t>
            </a:r>
            <a:r>
              <a:rPr kumimoji="0" lang="ko-KR" altLang="en-US" sz="1000" dirty="0">
                <a:latin typeface="+mn-ea"/>
                <a:ea typeface="+mn-ea"/>
              </a:rPr>
              <a:t>나머지 두 장의 카드는 다시 위에서 차례대로 빼내면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214313" y="1039813"/>
            <a:ext cx="3533775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2. </a:t>
            </a:r>
            <a:r>
              <a:rPr kumimoji="0" lang="ko-KR" altLang="en-US" sz="1000">
                <a:latin typeface="+mn-ea"/>
                <a:ea typeface="+mn-ea"/>
              </a:rPr>
              <a:t>왼손의 엄지로 카드의 윗부분을 살짝 눌러주며 당긴다</a:t>
            </a:r>
            <a:r>
              <a:rPr kumimoji="0" lang="en-US" altLang="ko-KR" sz="1000">
                <a:latin typeface="+mn-ea"/>
                <a:ea typeface="+mn-ea"/>
              </a:rPr>
              <a:t>. </a:t>
            </a:r>
          </a:p>
        </p:txBody>
      </p:sp>
      <p:sp>
        <p:nvSpPr>
          <p:cNvPr id="26" name="Text Box 60"/>
          <p:cNvSpPr txBox="1">
            <a:spLocks noChangeArrowheads="1"/>
          </p:cNvSpPr>
          <p:nvPr/>
        </p:nvSpPr>
        <p:spPr bwMode="auto">
          <a:xfrm>
            <a:off x="214313" y="2182813"/>
            <a:ext cx="42862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6. </a:t>
            </a:r>
            <a:r>
              <a:rPr kumimoji="0" lang="ko-KR" altLang="en-US" sz="1000" dirty="0">
                <a:latin typeface="+mn-ea"/>
                <a:ea typeface="+mn-ea"/>
              </a:rPr>
              <a:t>카드를 펴보면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이번엔 전과 다른 카드가 뒷면으로 바뀌게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214313" y="3325813"/>
            <a:ext cx="435768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다시 카드를 뒤로 돌려보면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카드는 화투그림</a:t>
            </a:r>
            <a:r>
              <a:rPr kumimoji="0" lang="en-US" altLang="ko-KR" sz="1000" dirty="0">
                <a:latin typeface="+mn-ea"/>
                <a:ea typeface="+mn-ea"/>
              </a:rPr>
              <a:t> </a:t>
            </a:r>
            <a:r>
              <a:rPr kumimoji="0" lang="ko-KR" altLang="en-US" sz="1000" dirty="0">
                <a:latin typeface="+mn-ea"/>
                <a:ea typeface="+mn-ea"/>
              </a:rPr>
              <a:t>카드로 바뀌어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4589463" y="428625"/>
            <a:ext cx="2862262" cy="273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rgbClr val="00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>
                <a:latin typeface="+mn-ea"/>
                <a:ea typeface="+mn-ea"/>
              </a:rPr>
              <a:t>2. </a:t>
            </a:r>
            <a:r>
              <a:rPr lang="ko-KR" altLang="en-US" sz="1000" b="1">
                <a:latin typeface="+mn-ea"/>
                <a:ea typeface="+mn-ea"/>
              </a:rPr>
              <a:t>대각선 카드 마술</a:t>
            </a:r>
            <a:endParaRPr lang="en-US" altLang="ko-KR" sz="1000" b="1">
              <a:latin typeface="+mn-ea"/>
              <a:ea typeface="+mn-ea"/>
            </a:endParaRP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579938" y="850900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>
            <a:off x="4579938" y="1130300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4579938" y="1411288"/>
            <a:ext cx="4278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2" name="AutoShape 20"/>
          <p:cNvSpPr>
            <a:spLocks noChangeArrowheads="1"/>
          </p:cNvSpPr>
          <p:nvPr/>
        </p:nvSpPr>
        <p:spPr bwMode="auto">
          <a:xfrm>
            <a:off x="4579938" y="1698625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3" name="AutoShape 25"/>
          <p:cNvSpPr>
            <a:spLocks noChangeArrowheads="1"/>
          </p:cNvSpPr>
          <p:nvPr/>
        </p:nvSpPr>
        <p:spPr bwMode="auto">
          <a:xfrm>
            <a:off x="4579938" y="1987550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4" name="AutoShape 26"/>
          <p:cNvSpPr>
            <a:spLocks noChangeArrowheads="1"/>
          </p:cNvSpPr>
          <p:nvPr/>
        </p:nvSpPr>
        <p:spPr bwMode="auto">
          <a:xfrm>
            <a:off x="4584700" y="2276475"/>
            <a:ext cx="4278313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5" name="AutoShape 27"/>
          <p:cNvSpPr>
            <a:spLocks noChangeArrowheads="1"/>
          </p:cNvSpPr>
          <p:nvPr/>
        </p:nvSpPr>
        <p:spPr bwMode="auto">
          <a:xfrm>
            <a:off x="4579938" y="2562225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6" name="AutoShape 28"/>
          <p:cNvSpPr>
            <a:spLocks noChangeArrowheads="1"/>
          </p:cNvSpPr>
          <p:nvPr/>
        </p:nvSpPr>
        <p:spPr bwMode="auto">
          <a:xfrm>
            <a:off x="4579938" y="2857500"/>
            <a:ext cx="4278312" cy="24288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4572000" y="3138488"/>
            <a:ext cx="4278313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auto">
          <a:xfrm>
            <a:off x="4576763" y="3427413"/>
            <a:ext cx="4278312" cy="242887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 cap="rnd" algn="ctr">
            <a:solidFill>
              <a:srgbClr val="6C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000" b="1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4610100" y="825500"/>
            <a:ext cx="371475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1. </a:t>
            </a:r>
            <a:r>
              <a:rPr kumimoji="0" lang="ko-KR" altLang="en-US" sz="1000" dirty="0">
                <a:latin typeface="+mn-ea"/>
                <a:ea typeface="+mn-ea"/>
              </a:rPr>
              <a:t>다섯 장의 카드를 부채모양으로 잡아서 순서를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4608513" y="1111250"/>
            <a:ext cx="414178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2. </a:t>
            </a:r>
            <a:r>
              <a:rPr kumimoji="0" lang="ko-KR" altLang="en-US" sz="1000" dirty="0">
                <a:latin typeface="+mn-ea"/>
                <a:ea typeface="+mn-ea"/>
              </a:rPr>
              <a:t>카드를 왼손에 가지런히 정리한 후에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카드의 순서를 물어본다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4608513" y="1397000"/>
            <a:ext cx="34115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3. </a:t>
            </a:r>
            <a:r>
              <a:rPr kumimoji="0" lang="ko-KR" altLang="en-US" sz="1000" dirty="0">
                <a:latin typeface="+mn-ea"/>
                <a:ea typeface="+mn-ea"/>
              </a:rPr>
              <a:t>맨 아래에 </a:t>
            </a:r>
            <a:r>
              <a:rPr kumimoji="0" lang="en-US" altLang="ko-KR" sz="1000" dirty="0">
                <a:latin typeface="+mn-ea"/>
                <a:ea typeface="+mn-ea"/>
              </a:rPr>
              <a:t>Ace </a:t>
            </a:r>
            <a:r>
              <a:rPr kumimoji="0" lang="ko-KR" altLang="en-US" sz="1000" dirty="0">
                <a:latin typeface="+mn-ea"/>
                <a:ea typeface="+mn-ea"/>
              </a:rPr>
              <a:t>카드가 있다는 것을 꺼내서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4608513" y="1671638"/>
            <a:ext cx="4249737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4. Ace </a:t>
            </a:r>
            <a:r>
              <a:rPr kumimoji="0" lang="ko-KR" altLang="en-US" sz="1000" dirty="0">
                <a:latin typeface="+mn-ea"/>
                <a:ea typeface="+mn-ea"/>
              </a:rPr>
              <a:t>카드를 뒷면이 보이도록 뒤집어서 맨 위의 카드를 가려준다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3" name="Text Box 60"/>
          <p:cNvSpPr txBox="1">
            <a:spLocks noChangeArrowheads="1"/>
          </p:cNvSpPr>
          <p:nvPr/>
        </p:nvSpPr>
        <p:spPr bwMode="auto">
          <a:xfrm>
            <a:off x="4608513" y="1968500"/>
            <a:ext cx="43211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5. </a:t>
            </a:r>
            <a:r>
              <a:rPr kumimoji="0" lang="ko-KR" altLang="en-US" sz="1000" dirty="0">
                <a:latin typeface="+mn-ea"/>
                <a:ea typeface="+mn-ea"/>
              </a:rPr>
              <a:t>두 번째 카드가 무엇인지 물어보고</a:t>
            </a:r>
            <a:r>
              <a:rPr kumimoji="0" lang="en-US" altLang="ko-KR" sz="1000" dirty="0">
                <a:latin typeface="+mn-ea"/>
                <a:ea typeface="+mn-ea"/>
              </a:rPr>
              <a:t>, 5 </a:t>
            </a:r>
            <a:r>
              <a:rPr kumimoji="0" lang="ko-KR" altLang="en-US" sz="1000" dirty="0">
                <a:latin typeface="+mn-ea"/>
                <a:ea typeface="+mn-ea"/>
              </a:rPr>
              <a:t>카드를 꺼내서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4608513" y="2254250"/>
            <a:ext cx="3594100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+mn-ea"/>
                <a:ea typeface="+mn-ea"/>
              </a:rPr>
              <a:t>6. </a:t>
            </a:r>
            <a:r>
              <a:rPr kumimoji="0" lang="en-US" altLang="ko-KR" sz="1000" dirty="0">
                <a:latin typeface="+mn-ea"/>
                <a:ea typeface="+mn-ea"/>
              </a:rPr>
              <a:t>5 </a:t>
            </a:r>
            <a:r>
              <a:rPr kumimoji="0" lang="ko-KR" altLang="en-US" sz="1000" dirty="0">
                <a:latin typeface="+mn-ea"/>
                <a:ea typeface="+mn-ea"/>
              </a:rPr>
              <a:t>카드를 바닥에 내려놓고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네 장의 카드 순서를 물어본다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4608513" y="2540000"/>
            <a:ext cx="42497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7. </a:t>
            </a:r>
            <a:r>
              <a:rPr kumimoji="0" lang="ko-KR" altLang="en-US" sz="1000" dirty="0">
                <a:latin typeface="+mn-ea"/>
                <a:ea typeface="+mn-ea"/>
              </a:rPr>
              <a:t>카드 순서를 물어보면서 자연스럽게 카드를 </a:t>
            </a:r>
            <a:r>
              <a:rPr kumimoji="0" lang="en-US" altLang="ko-KR" sz="1000" dirty="0">
                <a:latin typeface="+mn-ea"/>
                <a:ea typeface="+mn-ea"/>
              </a:rPr>
              <a:t>180</a:t>
            </a:r>
            <a:r>
              <a:rPr kumimoji="0" lang="ko-KR" altLang="en-US" sz="1000" dirty="0">
                <a:latin typeface="+mn-ea"/>
                <a:ea typeface="+mn-ea"/>
              </a:rPr>
              <a:t>도 돌려준다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4608513" y="2852738"/>
            <a:ext cx="3714750" cy="2460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8. </a:t>
            </a:r>
            <a:r>
              <a:rPr kumimoji="0" lang="ko-KR" altLang="en-US" sz="1000" dirty="0">
                <a:latin typeface="+mn-ea"/>
                <a:ea typeface="+mn-ea"/>
              </a:rPr>
              <a:t>카드를 펴 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모두 뒷면으로 바뀌어 있게 된다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4608513" y="3111500"/>
            <a:ext cx="42497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9. </a:t>
            </a:r>
            <a:r>
              <a:rPr kumimoji="0" lang="ko-KR" altLang="en-US" sz="1000" dirty="0">
                <a:latin typeface="+mn-ea"/>
                <a:ea typeface="+mn-ea"/>
              </a:rPr>
              <a:t>카드를 앞면으로 돌려보면</a:t>
            </a:r>
            <a:r>
              <a:rPr kumimoji="0" lang="en-US" altLang="ko-KR" sz="1000" dirty="0">
                <a:latin typeface="+mn-ea"/>
                <a:ea typeface="+mn-ea"/>
              </a:rPr>
              <a:t>, </a:t>
            </a:r>
            <a:r>
              <a:rPr kumimoji="0" lang="ko-KR" altLang="en-US" sz="1000" dirty="0">
                <a:latin typeface="+mn-ea"/>
                <a:ea typeface="+mn-ea"/>
              </a:rPr>
              <a:t>모두 네 장의 </a:t>
            </a:r>
            <a:r>
              <a:rPr kumimoji="0" lang="en-US" altLang="ko-KR" sz="1000" dirty="0">
                <a:latin typeface="+mn-ea"/>
                <a:ea typeface="+mn-ea"/>
              </a:rPr>
              <a:t>Ace </a:t>
            </a:r>
            <a:r>
              <a:rPr kumimoji="0" lang="ko-KR" altLang="en-US" sz="1000" dirty="0">
                <a:latin typeface="+mn-ea"/>
                <a:ea typeface="+mn-ea"/>
              </a:rPr>
              <a:t>카드로 바뀌어 있다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  <p:sp>
        <p:nvSpPr>
          <p:cNvPr id="48" name="Text Box 61"/>
          <p:cNvSpPr txBox="1">
            <a:spLocks noChangeArrowheads="1"/>
          </p:cNvSpPr>
          <p:nvPr/>
        </p:nvSpPr>
        <p:spPr bwMode="auto">
          <a:xfrm>
            <a:off x="4608513" y="3429000"/>
            <a:ext cx="4021137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+mn-ea"/>
                <a:ea typeface="+mn-ea"/>
              </a:rPr>
              <a:t>10. </a:t>
            </a:r>
            <a:r>
              <a:rPr kumimoji="0" lang="ko-KR" altLang="en-US" sz="1000" dirty="0">
                <a:latin typeface="+mn-ea"/>
                <a:ea typeface="+mn-ea"/>
              </a:rPr>
              <a:t>카드를 한 장 씩 보여주면서 이상이 없다는 것을 확인시킨다</a:t>
            </a:r>
            <a:r>
              <a:rPr kumimoji="0" lang="en-US" altLang="ko-KR" sz="1000" dirty="0">
                <a:latin typeface="+mn-ea"/>
                <a:ea typeface="+mn-ea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algn="ctr">
          <a:noFill/>
          <a:miter lim="800000"/>
          <a:headEnd/>
          <a:tailEnd/>
        </a:ln>
        <a:effectLst/>
      </a:spPr>
      <a:bodyPr wrap="square">
        <a:spAutoFit/>
      </a:bodyPr>
      <a:lstStyle>
        <a:defPPr marL="180975" indent="-180975">
          <a:spcBef>
            <a:spcPct val="50000"/>
          </a:spcBef>
          <a:defRPr sz="1000" dirty="0">
            <a:latin typeface="+mj-lt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4323</Words>
  <Application>Microsoft Office PowerPoint</Application>
  <PresentationFormat>화면 슬라이드 쇼(4:3)</PresentationFormat>
  <Paragraphs>713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디자인 서식 파일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맑은 고딕</vt:lpstr>
      <vt:lpstr>Arial</vt:lpstr>
      <vt:lpstr>한양신명조,한컴돋움</vt:lpstr>
      <vt:lpstr>굴림</vt:lpstr>
      <vt:lpstr>한컴바탕</vt:lpstr>
      <vt:lpstr>돋움</vt:lpstr>
      <vt:lpstr>Wingdings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</vt:vector>
  </TitlesOfParts>
  <Company>이러닝사업팀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윤혜성</dc:creator>
  <cp:lastModifiedBy>aassd</cp:lastModifiedBy>
  <cp:revision>35</cp:revision>
  <dcterms:created xsi:type="dcterms:W3CDTF">2009-07-21T08:07:35Z</dcterms:created>
  <dcterms:modified xsi:type="dcterms:W3CDTF">2009-07-22T06:15:55Z</dcterms:modified>
</cp:coreProperties>
</file>