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DD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0" autoAdjust="0"/>
    <p:restoredTop sz="94660"/>
  </p:normalViewPr>
  <p:slideViewPr>
    <p:cSldViewPr snapToGrid="0">
      <p:cViewPr>
        <p:scale>
          <a:sx n="75" d="100"/>
          <a:sy n="75" d="100"/>
        </p:scale>
        <p:origin x="1662" y="1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561C039-F01D-4F3E-A8A6-B251651D25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A206E95-BFCF-4720-8A1E-3315AB3D4B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A09E2E3-0D11-4516-9D20-1D3033E6E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CC0E57D-BC94-4736-AB94-5DB544F8D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1F86F6D-C4D4-44EE-B8FC-277C7E8D3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4698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564566-495B-4D19-AAED-ADC0EB548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C1A2534-4EA2-42A2-AFA8-6549C0BFD1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6FF765E-115F-4C27-AA69-2F8E3E4B0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5EFDD9C-F328-4D84-B591-1DB5D76D0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97B8C38-4D05-4C90-A472-2A723F4D7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7084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A15B52B-2462-4A0B-B1A7-7AF62D6F8F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348BBAC3-93D1-4441-A989-AC5D197708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6E08CE0-BD3A-460A-8F14-50BAFEFA9B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F6528DA-C778-49D0-8FE3-0E3514AF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F93C23-1C58-42E4-948D-ED27256B6A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6406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965300-A591-48CA-A8DE-D9822EFFC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9A70FFB-A5A9-4D9A-B71A-BCF2D18F00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17F1260-9720-472F-8FCE-DBB844B0E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0672CCC-02EC-4550-B55E-744B52519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EA46994-CE44-4E50-979A-62FC742E7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928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7F4DB4A-5631-4A23-AE97-66F21EDCC2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2F6E3487-5FE8-4512-A943-1D595C54D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635633B-DF88-4927-9A08-F7067DD7B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611AA32-FC07-43DF-8320-48B8C0A51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637E04-4E5B-45C3-B2ED-76A9160EF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76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30423D7-51DD-48E3-8DA4-C39D6725A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C93A0035-C597-4B17-9E2F-71D3F74C6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1B44138D-1755-4022-BFA6-74F87009B1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134A403-A6C7-450E-95DD-75B12A043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AF3ABC1-1627-4CD1-9E3B-102687FF8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7AABD85-5D6A-4DF4-A783-F7FBCEFFD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618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606B1DA-4010-4CEB-BFE0-1DB9734F6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E2114EE-0CD8-4131-9405-AE465B08D6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00CDBCA-CF37-440B-863F-ACB9B14C0E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51CAF31F-7AC0-4743-9BEC-4E25DF8A99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AC6C4F4-C64D-42F6-B090-5E96AE36FB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991BAB8-5F59-4975-B743-6BFE8C00B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9F6AD7C-30EC-48B6-857C-58077F0F3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4DE73A4-6796-490A-A5D1-D966A4CD5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92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51CD53-EFEE-46E7-A5FD-1E22382E6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48D0AF47-61F0-453F-8884-CF1046C7B5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6ACED65E-1C5F-46EF-91A4-59A9189AF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8DC295A6-FAD7-49BF-94D5-CE54D5535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00589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961A623C-2FE9-413B-A881-1549AFC7B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D6B9F0F6-E369-4837-897B-DCD9183DB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5AAFE29-CF05-472C-B975-C8C4BA62E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9846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47B6288-5770-4CAF-9B56-730F80A09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CAB3091-799A-4D79-9F39-E40EF3894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EB9A9A0-0C3D-4A67-9083-2A45231727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7C1B066-31E8-40CA-A019-1A6798891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F063B33-6211-48CD-9D81-789BF0F5A4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0B6272C-FCC9-4222-BE7D-12E4DB26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4230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262D6BC-DDAE-4996-BD67-60CFCAF42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716CD0F-CB8C-4FF4-855E-180C9032E8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0653E93B-71BA-471F-BECA-7BD21D21A7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7542D46-EB3E-4F2A-A085-1C576E1805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0B6715AB-3E58-49ED-A5E6-913DC9B246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CA3B187-6865-4029-850D-19FA9A022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2372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5F4750D-ADD2-4055-BE74-AEA8AC30F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2AB6108-8D52-41B6-9607-D38BB86A0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0170D91-271A-45B4-9FC0-A0CA4CB76F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2FEC3E-E0D5-4FC5-B7C7-0F2FB56868EC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0313D6B-F15A-40EE-B21E-6DBADEAE1F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2BD9D9-9109-424F-895E-C7404C3ECD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5BDE96-AC8B-4C6F-B2D1-C3F6F7D042E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4048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테이블, 텍스트이(가) 표시된 사진&#10;&#10;높은 신뢰도로 생성된 설명">
            <a:extLst>
              <a:ext uri="{FF2B5EF4-FFF2-40B4-BE49-F238E27FC236}">
                <a16:creationId xmlns:a16="http://schemas.microsoft.com/office/drawing/2014/main" id="{2C20DFEF-029E-4086-A44C-5166E1703F2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0" b="7840"/>
          <a:stretch/>
        </p:blipFill>
        <p:spPr>
          <a:xfrm>
            <a:off x="-4011" y="0"/>
            <a:ext cx="12200022" cy="6858000"/>
          </a:xfrm>
          <a:prstGeom prst="rect">
            <a:avLst/>
          </a:prstGeom>
        </p:spPr>
      </p:pic>
      <p:grpSp>
        <p:nvGrpSpPr>
          <p:cNvPr id="10" name="그룹 9">
            <a:extLst>
              <a:ext uri="{FF2B5EF4-FFF2-40B4-BE49-F238E27FC236}">
                <a16:creationId xmlns:a16="http://schemas.microsoft.com/office/drawing/2014/main" id="{4E300EA8-B088-492B-ADF4-7F964715E4EF}"/>
              </a:ext>
            </a:extLst>
          </p:cNvPr>
          <p:cNvGrpSpPr/>
          <p:nvPr/>
        </p:nvGrpSpPr>
        <p:grpSpPr>
          <a:xfrm>
            <a:off x="5943597" y="2508281"/>
            <a:ext cx="1128412" cy="1802528"/>
            <a:chOff x="6133288" y="2811294"/>
            <a:chExt cx="749030" cy="1196502"/>
          </a:xfrm>
        </p:grpSpPr>
        <p:pic>
          <p:nvPicPr>
            <p:cNvPr id="9" name="그림 8" descr="테이블, 텍스트이(가) 표시된 사진&#10;&#10;높은 신뢰도로 생성된 설명">
              <a:extLst>
                <a:ext uri="{FF2B5EF4-FFF2-40B4-BE49-F238E27FC236}">
                  <a16:creationId xmlns:a16="http://schemas.microsoft.com/office/drawing/2014/main" id="{94D0FC66-21B2-474C-BC82-1EE7CD03B6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66" t="42405" r="43595" b="42884"/>
            <a:stretch/>
          </p:blipFill>
          <p:spPr>
            <a:xfrm>
              <a:off x="6133289" y="2811294"/>
              <a:ext cx="749029" cy="1196502"/>
            </a:xfrm>
            <a:custGeom>
              <a:avLst/>
              <a:gdLst>
                <a:gd name="connsiteX0" fmla="*/ 564204 w 749029"/>
                <a:gd name="connsiteY0" fmla="*/ 0 h 1196502"/>
                <a:gd name="connsiteX1" fmla="*/ 749029 w 749029"/>
                <a:gd name="connsiteY1" fmla="*/ 58366 h 1196502"/>
                <a:gd name="connsiteX2" fmla="*/ 661480 w 749029"/>
                <a:gd name="connsiteY2" fmla="*/ 107004 h 1196502"/>
                <a:gd name="connsiteX3" fmla="*/ 749029 w 749029"/>
                <a:gd name="connsiteY3" fmla="*/ 321012 h 1196502"/>
                <a:gd name="connsiteX4" fmla="*/ 661480 w 749029"/>
                <a:gd name="connsiteY4" fmla="*/ 535021 h 1196502"/>
                <a:gd name="connsiteX5" fmla="*/ 525293 w 749029"/>
                <a:gd name="connsiteY5" fmla="*/ 661480 h 1196502"/>
                <a:gd name="connsiteX6" fmla="*/ 671208 w 749029"/>
                <a:gd name="connsiteY6" fmla="*/ 1079770 h 1196502"/>
                <a:gd name="connsiteX7" fmla="*/ 544748 w 749029"/>
                <a:gd name="connsiteY7" fmla="*/ 1157591 h 1196502"/>
                <a:gd name="connsiteX8" fmla="*/ 340468 w 749029"/>
                <a:gd name="connsiteY8" fmla="*/ 1196502 h 1196502"/>
                <a:gd name="connsiteX9" fmla="*/ 272374 w 749029"/>
                <a:gd name="connsiteY9" fmla="*/ 1118680 h 1196502"/>
                <a:gd name="connsiteX10" fmla="*/ 126459 w 749029"/>
                <a:gd name="connsiteY10" fmla="*/ 603115 h 1196502"/>
                <a:gd name="connsiteX11" fmla="*/ 9727 w 749029"/>
                <a:gd name="connsiteY11" fmla="*/ 437744 h 1196502"/>
                <a:gd name="connsiteX12" fmla="*/ 0 w 749029"/>
                <a:gd name="connsiteY12" fmla="*/ 233463 h 1196502"/>
                <a:gd name="connsiteX13" fmla="*/ 233463 w 749029"/>
                <a:gd name="connsiteY13" fmla="*/ 19455 h 119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49029" h="1196502">
                  <a:moveTo>
                    <a:pt x="564204" y="0"/>
                  </a:moveTo>
                  <a:lnTo>
                    <a:pt x="749029" y="58366"/>
                  </a:lnTo>
                  <a:lnTo>
                    <a:pt x="661480" y="107004"/>
                  </a:lnTo>
                  <a:lnTo>
                    <a:pt x="749029" y="321012"/>
                  </a:lnTo>
                  <a:lnTo>
                    <a:pt x="661480" y="535021"/>
                  </a:lnTo>
                  <a:lnTo>
                    <a:pt x="525293" y="661480"/>
                  </a:lnTo>
                  <a:lnTo>
                    <a:pt x="671208" y="1079770"/>
                  </a:lnTo>
                  <a:lnTo>
                    <a:pt x="544748" y="1157591"/>
                  </a:lnTo>
                  <a:lnTo>
                    <a:pt x="340468" y="1196502"/>
                  </a:lnTo>
                  <a:lnTo>
                    <a:pt x="272374" y="1118680"/>
                  </a:lnTo>
                  <a:lnTo>
                    <a:pt x="126459" y="603115"/>
                  </a:lnTo>
                  <a:lnTo>
                    <a:pt x="9727" y="437744"/>
                  </a:lnTo>
                  <a:lnTo>
                    <a:pt x="0" y="233463"/>
                  </a:lnTo>
                  <a:lnTo>
                    <a:pt x="233463" y="19455"/>
                  </a:lnTo>
                  <a:close/>
                </a:path>
              </a:pathLst>
            </a:custGeom>
          </p:spPr>
        </p:pic>
        <p:sp>
          <p:nvSpPr>
            <p:cNvPr id="6" name="자유형: 도형 5">
              <a:extLst>
                <a:ext uri="{FF2B5EF4-FFF2-40B4-BE49-F238E27FC236}">
                  <a16:creationId xmlns:a16="http://schemas.microsoft.com/office/drawing/2014/main" id="{5E874BAA-72B5-47F5-9A2C-12093AA6163D}"/>
                </a:ext>
              </a:extLst>
            </p:cNvPr>
            <p:cNvSpPr/>
            <p:nvPr/>
          </p:nvSpPr>
          <p:spPr>
            <a:xfrm>
              <a:off x="6133288" y="2811294"/>
              <a:ext cx="749029" cy="1196502"/>
            </a:xfrm>
            <a:custGeom>
              <a:avLst/>
              <a:gdLst>
                <a:gd name="connsiteX0" fmla="*/ 233463 w 749029"/>
                <a:gd name="connsiteY0" fmla="*/ 19455 h 1196502"/>
                <a:gd name="connsiteX1" fmla="*/ 0 w 749029"/>
                <a:gd name="connsiteY1" fmla="*/ 233463 h 1196502"/>
                <a:gd name="connsiteX2" fmla="*/ 9727 w 749029"/>
                <a:gd name="connsiteY2" fmla="*/ 437744 h 1196502"/>
                <a:gd name="connsiteX3" fmla="*/ 126459 w 749029"/>
                <a:gd name="connsiteY3" fmla="*/ 603115 h 1196502"/>
                <a:gd name="connsiteX4" fmla="*/ 272374 w 749029"/>
                <a:gd name="connsiteY4" fmla="*/ 1118680 h 1196502"/>
                <a:gd name="connsiteX5" fmla="*/ 340468 w 749029"/>
                <a:gd name="connsiteY5" fmla="*/ 1196502 h 1196502"/>
                <a:gd name="connsiteX6" fmla="*/ 544748 w 749029"/>
                <a:gd name="connsiteY6" fmla="*/ 1157591 h 1196502"/>
                <a:gd name="connsiteX7" fmla="*/ 671208 w 749029"/>
                <a:gd name="connsiteY7" fmla="*/ 1079770 h 1196502"/>
                <a:gd name="connsiteX8" fmla="*/ 525293 w 749029"/>
                <a:gd name="connsiteY8" fmla="*/ 661480 h 1196502"/>
                <a:gd name="connsiteX9" fmla="*/ 661480 w 749029"/>
                <a:gd name="connsiteY9" fmla="*/ 535021 h 1196502"/>
                <a:gd name="connsiteX10" fmla="*/ 749029 w 749029"/>
                <a:gd name="connsiteY10" fmla="*/ 321012 h 1196502"/>
                <a:gd name="connsiteX11" fmla="*/ 661480 w 749029"/>
                <a:gd name="connsiteY11" fmla="*/ 107004 h 1196502"/>
                <a:gd name="connsiteX12" fmla="*/ 749029 w 749029"/>
                <a:gd name="connsiteY12" fmla="*/ 58366 h 1196502"/>
                <a:gd name="connsiteX13" fmla="*/ 564204 w 749029"/>
                <a:gd name="connsiteY13" fmla="*/ 0 h 1196502"/>
                <a:gd name="connsiteX14" fmla="*/ 233463 w 749029"/>
                <a:gd name="connsiteY14" fmla="*/ 19455 h 1196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49029" h="1196502">
                  <a:moveTo>
                    <a:pt x="233463" y="19455"/>
                  </a:moveTo>
                  <a:lnTo>
                    <a:pt x="0" y="233463"/>
                  </a:lnTo>
                  <a:lnTo>
                    <a:pt x="9727" y="437744"/>
                  </a:lnTo>
                  <a:lnTo>
                    <a:pt x="126459" y="603115"/>
                  </a:lnTo>
                  <a:lnTo>
                    <a:pt x="272374" y="1118680"/>
                  </a:lnTo>
                  <a:lnTo>
                    <a:pt x="340468" y="1196502"/>
                  </a:lnTo>
                  <a:lnTo>
                    <a:pt x="544748" y="1157591"/>
                  </a:lnTo>
                  <a:lnTo>
                    <a:pt x="671208" y="1079770"/>
                  </a:lnTo>
                  <a:lnTo>
                    <a:pt x="525293" y="661480"/>
                  </a:lnTo>
                  <a:lnTo>
                    <a:pt x="661480" y="535021"/>
                  </a:lnTo>
                  <a:lnTo>
                    <a:pt x="749029" y="321012"/>
                  </a:lnTo>
                  <a:lnTo>
                    <a:pt x="661480" y="107004"/>
                  </a:lnTo>
                  <a:lnTo>
                    <a:pt x="749029" y="58366"/>
                  </a:lnTo>
                  <a:lnTo>
                    <a:pt x="564204" y="0"/>
                  </a:lnTo>
                  <a:lnTo>
                    <a:pt x="233463" y="19455"/>
                  </a:lnTo>
                  <a:close/>
                </a:path>
              </a:pathLst>
            </a:custGeom>
            <a:noFill/>
            <a:ln w="34925" cap="rnd">
              <a:solidFill>
                <a:srgbClr val="FF0000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1" name="자유형: 도형 10">
            <a:extLst>
              <a:ext uri="{FF2B5EF4-FFF2-40B4-BE49-F238E27FC236}">
                <a16:creationId xmlns:a16="http://schemas.microsoft.com/office/drawing/2014/main" id="{9123AA25-9B9D-4EA1-9596-65A6763A6678}"/>
              </a:ext>
            </a:extLst>
          </p:cNvPr>
          <p:cNvSpPr/>
          <p:nvPr/>
        </p:nvSpPr>
        <p:spPr>
          <a:xfrm>
            <a:off x="817123" y="4231532"/>
            <a:ext cx="5573949" cy="1031132"/>
          </a:xfrm>
          <a:custGeom>
            <a:avLst/>
            <a:gdLst>
              <a:gd name="connsiteX0" fmla="*/ 5573949 w 5573949"/>
              <a:gd name="connsiteY0" fmla="*/ 0 h 1031132"/>
              <a:gd name="connsiteX1" fmla="*/ 4931924 w 5573949"/>
              <a:gd name="connsiteY1" fmla="*/ 1031132 h 1031132"/>
              <a:gd name="connsiteX2" fmla="*/ 0 w 5573949"/>
              <a:gd name="connsiteY2" fmla="*/ 1031132 h 103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3949" h="1031132">
                <a:moveTo>
                  <a:pt x="5573949" y="0"/>
                </a:moveTo>
                <a:lnTo>
                  <a:pt x="4931924" y="1031132"/>
                </a:lnTo>
                <a:lnTo>
                  <a:pt x="0" y="1031132"/>
                </a:lnTo>
              </a:path>
            </a:pathLst>
          </a:custGeom>
          <a:noFill/>
          <a:ln w="63500" cap="rnd"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831301-2C1E-41CC-AD60-5A0B7644B733}"/>
              </a:ext>
            </a:extLst>
          </p:cNvPr>
          <p:cNvSpPr txBox="1"/>
          <p:nvPr/>
        </p:nvSpPr>
        <p:spPr>
          <a:xfrm>
            <a:off x="719846" y="3642769"/>
            <a:ext cx="46185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 급격한 성장세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190970-4294-4332-ABF3-B9EF93905230}"/>
              </a:ext>
            </a:extLst>
          </p:cNvPr>
          <p:cNvSpPr txBox="1"/>
          <p:nvPr/>
        </p:nvSpPr>
        <p:spPr>
          <a:xfrm>
            <a:off x="719846" y="4231532"/>
            <a:ext cx="416011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세계 시장에서의 입지가 강화 됨</a:t>
            </a:r>
            <a:endParaRPr lang="en-US" altLang="ko-K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사용자들의 브랜드 인식 상승으로 긍정적인 작용</a:t>
            </a:r>
            <a:endParaRPr lang="en-US" altLang="ko-K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기업의 상장으로 기업가치 상승</a:t>
            </a:r>
          </a:p>
        </p:txBody>
      </p:sp>
      <p:sp>
        <p:nvSpPr>
          <p:cNvPr id="14" name="자유형: 도형 13">
            <a:extLst>
              <a:ext uri="{FF2B5EF4-FFF2-40B4-BE49-F238E27FC236}">
                <a16:creationId xmlns:a16="http://schemas.microsoft.com/office/drawing/2014/main" id="{883B7712-8E61-4053-8969-0CE3A81B0BF9}"/>
              </a:ext>
            </a:extLst>
          </p:cNvPr>
          <p:cNvSpPr/>
          <p:nvPr/>
        </p:nvSpPr>
        <p:spPr>
          <a:xfrm flipH="1" flipV="1">
            <a:off x="6906637" y="1312507"/>
            <a:ext cx="4640094" cy="1031132"/>
          </a:xfrm>
          <a:custGeom>
            <a:avLst/>
            <a:gdLst>
              <a:gd name="connsiteX0" fmla="*/ 5573949 w 5573949"/>
              <a:gd name="connsiteY0" fmla="*/ 0 h 1031132"/>
              <a:gd name="connsiteX1" fmla="*/ 4931924 w 5573949"/>
              <a:gd name="connsiteY1" fmla="*/ 1031132 h 1031132"/>
              <a:gd name="connsiteX2" fmla="*/ 0 w 5573949"/>
              <a:gd name="connsiteY2" fmla="*/ 1031132 h 1031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573949" h="1031132">
                <a:moveTo>
                  <a:pt x="5573949" y="0"/>
                </a:moveTo>
                <a:lnTo>
                  <a:pt x="4931924" y="1031132"/>
                </a:lnTo>
                <a:lnTo>
                  <a:pt x="0" y="1031132"/>
                </a:lnTo>
              </a:path>
            </a:pathLst>
          </a:custGeom>
          <a:noFill/>
          <a:ln w="63500" cap="rnd">
            <a:solidFill>
              <a:schemeClr val="bg1"/>
            </a:solidFill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918DB4B-A900-4273-96A5-021BDC3AE130}"/>
              </a:ext>
            </a:extLst>
          </p:cNvPr>
          <p:cNvSpPr txBox="1"/>
          <p:nvPr/>
        </p:nvSpPr>
        <p:spPr>
          <a:xfrm>
            <a:off x="7490297" y="1551322"/>
            <a:ext cx="37689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</a:t>
            </a:r>
            <a:r>
              <a:rPr lang="ko-KR" alt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 부가가치 상승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097226B-D104-4169-9711-6136A4F82195}"/>
              </a:ext>
            </a:extLst>
          </p:cNvPr>
          <p:cNvSpPr txBox="1"/>
          <p:nvPr/>
        </p:nvSpPr>
        <p:spPr>
          <a:xfrm>
            <a:off x="7490297" y="2140085"/>
            <a:ext cx="416011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세계 시장에서의 입지가 강화 됨</a:t>
            </a:r>
            <a:endParaRPr lang="en-US" altLang="ko-K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사용자들의 브랜드 인식 상승으로 긍정적인 작용</a:t>
            </a:r>
            <a:endParaRPr lang="en-US" altLang="ko-KR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" panose="020B0600000101010101" pitchFamily="50" charset="-127"/>
                <a:ea typeface="나눔스퀘어" panose="020B0600000101010101" pitchFamily="50" charset="-127"/>
              </a:rPr>
              <a:t>기업의 상장으로 기업가치 상승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5F7F3C-3BB9-4B77-B26E-1105A9256AB9}"/>
              </a:ext>
            </a:extLst>
          </p:cNvPr>
          <p:cNvSpPr txBox="1"/>
          <p:nvPr/>
        </p:nvSpPr>
        <p:spPr>
          <a:xfrm>
            <a:off x="973846" y="803728"/>
            <a:ext cx="29129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브랜드</a:t>
            </a:r>
            <a:endParaRPr lang="en-US" altLang="ko-KR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r>
              <a:rPr lang="ko-KR" altLang="en-US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성장 이유</a:t>
            </a:r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B6DBE049-C053-4772-80A3-49CC75302BE7}"/>
              </a:ext>
            </a:extLst>
          </p:cNvPr>
          <p:cNvSpPr/>
          <p:nvPr/>
        </p:nvSpPr>
        <p:spPr>
          <a:xfrm>
            <a:off x="614328" y="683442"/>
            <a:ext cx="194823" cy="1539911"/>
          </a:xfrm>
          <a:prstGeom prst="rect">
            <a:avLst/>
          </a:prstGeom>
          <a:solidFill>
            <a:srgbClr val="2BDD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4654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44</Words>
  <Application>Microsoft Office PowerPoint</Application>
  <PresentationFormat>와이드스크린</PresentationFormat>
  <Paragraphs>10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나눔스퀘어</vt:lpstr>
      <vt:lpstr>나눔스퀘어 ExtraBold</vt:lpstr>
      <vt:lpstr>Arial</vt:lpstr>
      <vt:lpstr>맑은 고딕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6</cp:revision>
  <dcterms:created xsi:type="dcterms:W3CDTF">2017-07-09T07:23:49Z</dcterms:created>
  <dcterms:modified xsi:type="dcterms:W3CDTF">2017-07-09T07:47:36Z</dcterms:modified>
</cp:coreProperties>
</file>