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98" d="100"/>
          <a:sy n="98" d="100"/>
        </p:scale>
        <p:origin x="96" y="9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922664F-6ED3-4E3A-8579-ACBFAA0110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F196ACD-1777-442C-8927-B3B99423A2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63CD3A4-115E-439F-A88D-DA341865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16D8548-9BFB-4572-900C-0712829AE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4ADE4B-DEB5-42E7-BECC-6F0464FA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8866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03059C-7230-4D15-8D0F-A8601299B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57F7161-56D5-49E5-86D2-06C4EF8C3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19F2AFF-F13A-4425-9E81-CE3AF40C8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65D0A07-9461-42EE-9C71-45CFE668F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45B96E7-414D-48B0-A7B5-F3459FBB8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0329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8F726A3-16DB-4F2B-910C-4F3793A4CB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8A6F67-BA90-4FD3-B25E-FEE01E2D81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46D93E0-8EC7-4456-8F16-279CF1F94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EBD5E02-F7C3-49E9-BAD7-16BA34A07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BD6EE3E-ED05-4F83-9C76-AD603E0DC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647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BE7C2A2-4F6C-45B3-8FC4-E37DCBD77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61D414-673D-4ED1-ACCD-44AD5D664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88FBD96-A84E-48C2-92C8-92F9C3C33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479B2B5-80B3-4F1B-9A8E-7A394B2F0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51D0FDD-75D8-421B-A056-D4FB6E6A3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503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97B472-47F9-4F16-B5FB-24D66113C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B14C9F6-6343-4C8F-90E4-237DC2E522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709FAC-D841-4759-9016-E9FC872CD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4D84D37-BE3B-4BDD-8578-A506EEAF8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D7F1EC8-2EEE-4985-B410-3DCF9297A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5665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34E57D6-2ACE-4B9B-9728-06711F080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628763C-EA73-4A01-B351-20EABFE1FA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815E6A4-FF3F-43F3-9145-90E80BD171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2BA4C3B4-2517-42FB-B59A-0B4123846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3920EE-79AA-4A20-A15F-F174D48F5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8BD6C9C-1438-435A-AF6B-06002E9AB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3047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7E88E4-3620-487E-987E-6E3C91B2E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4D221D5-3E8A-48C3-AAFE-2A1FCED6E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57D537E1-D8EB-4362-8285-E002EC429A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4E65F16-E5AD-42DA-B32A-42F27B460A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DD8FDDDC-B5E3-41B1-ACA1-A29042AA24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2B4F769-5C3A-4730-89A2-729F4E74F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FAC8A8E-EC84-41EC-A08C-B01ACC185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44D90B2-B5FB-4477-9A87-4870B3875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18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9897409-2FF8-455D-8AD5-7C3E824D2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DC5F1EF-35E0-443F-9D0C-B8F0B525C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DA607C3-CF88-44D9-B682-46B441C5C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6401C559-56B3-48A7-AF8C-57BB477F4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745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BD939DE-4523-43D5-B0FD-01602006B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063EF5D-0FBD-4402-BFDF-2F4142A4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599878A6-2613-4533-BCF6-912624FD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5172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2DEA81-1FCD-426C-9011-4F8D9D61A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76D5F8-B03A-419B-A34E-9EEB75839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08D7A77-F789-451C-9D53-A168217712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68351C8-D100-45CC-A7AC-CA14A723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56E4576-A062-4E09-A693-453060590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8C473CA-CFF6-424D-BFB1-6C16F9BF1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26710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C78B2E-2C43-4979-8993-FD91B5F17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487FF0B-B485-4CB9-9E8D-B40B08AAEF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C35D3FC-920C-4E0B-81BC-C38B2A570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F9BF9D6-1AC8-4DF7-9A3A-318564DC9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060DF6F-C2D1-4D9F-BE03-04379A751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96ECE3E-6C13-41DD-9644-5DD496B66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406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64775819-27A5-458F-86C5-530D0B774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FE60C2-B2D4-403F-8E48-51F8FBEAA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DE13C14-0F85-47DE-9B9C-36DCB8DA73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BFB98-C624-43AE-A036-9513DF6C7C98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33E6CB-4058-4F98-9995-540DEC6E47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BC6763F-1357-438A-9121-28902706EA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87E69-B1B9-4C37-B57F-75F4A1400CB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929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생태, 창조적 인, 기술 공원, 3 차원, 시각화, 지도, 도시 모델, 프로토 타입">
            <a:extLst>
              <a:ext uri="{FF2B5EF4-FFF2-40B4-BE49-F238E27FC236}">
                <a16:creationId xmlns:a16="http://schemas.microsoft.com/office/drawing/2014/main" id="{F2506A2D-8C7E-4F99-9794-96F01753AF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15" t="3540" r="17008" b="3540"/>
          <a:stretch/>
        </p:blipFill>
        <p:spPr bwMode="auto">
          <a:xfrm>
            <a:off x="0" y="0"/>
            <a:ext cx="69390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자유형: 도형 3">
            <a:extLst>
              <a:ext uri="{FF2B5EF4-FFF2-40B4-BE49-F238E27FC236}">
                <a16:creationId xmlns:a16="http://schemas.microsoft.com/office/drawing/2014/main" id="{510A0A26-535D-403D-B92F-C5F2E6FEBBDD}"/>
              </a:ext>
            </a:extLst>
          </p:cNvPr>
          <p:cNvSpPr/>
          <p:nvPr/>
        </p:nvSpPr>
        <p:spPr>
          <a:xfrm>
            <a:off x="2844800" y="152400"/>
            <a:ext cx="2514600" cy="1384300"/>
          </a:xfrm>
          <a:custGeom>
            <a:avLst/>
            <a:gdLst>
              <a:gd name="connsiteX0" fmla="*/ 1473200 w 2514600"/>
              <a:gd name="connsiteY0" fmla="*/ 0 h 1384300"/>
              <a:gd name="connsiteX1" fmla="*/ 0 w 2514600"/>
              <a:gd name="connsiteY1" fmla="*/ 609600 h 1384300"/>
              <a:gd name="connsiteX2" fmla="*/ 596900 w 2514600"/>
              <a:gd name="connsiteY2" fmla="*/ 1257300 h 1384300"/>
              <a:gd name="connsiteX3" fmla="*/ 977900 w 2514600"/>
              <a:gd name="connsiteY3" fmla="*/ 1384300 h 1384300"/>
              <a:gd name="connsiteX4" fmla="*/ 2514600 w 2514600"/>
              <a:gd name="connsiteY4" fmla="*/ 736600 h 1384300"/>
              <a:gd name="connsiteX5" fmla="*/ 1473200 w 2514600"/>
              <a:gd name="connsiteY5" fmla="*/ 0 h 138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4600" h="1384300">
                <a:moveTo>
                  <a:pt x="1473200" y="0"/>
                </a:moveTo>
                <a:lnTo>
                  <a:pt x="0" y="609600"/>
                </a:lnTo>
                <a:lnTo>
                  <a:pt x="596900" y="1257300"/>
                </a:lnTo>
                <a:lnTo>
                  <a:pt x="977900" y="1384300"/>
                </a:lnTo>
                <a:lnTo>
                  <a:pt x="2514600" y="736600"/>
                </a:lnTo>
                <a:lnTo>
                  <a:pt x="1473200" y="0"/>
                </a:lnTo>
                <a:close/>
              </a:path>
            </a:pathLst>
          </a:custGeom>
          <a:solidFill>
            <a:schemeClr val="bg1">
              <a:alpha val="76000"/>
            </a:schemeClr>
          </a:solidFill>
          <a:ln w="31750" cap="rnd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" name="자유형: 도형 4">
            <a:extLst>
              <a:ext uri="{FF2B5EF4-FFF2-40B4-BE49-F238E27FC236}">
                <a16:creationId xmlns:a16="http://schemas.microsoft.com/office/drawing/2014/main" id="{17C64249-9521-43B8-874A-21CE59A4F6D8}"/>
              </a:ext>
            </a:extLst>
          </p:cNvPr>
          <p:cNvSpPr/>
          <p:nvPr/>
        </p:nvSpPr>
        <p:spPr>
          <a:xfrm>
            <a:off x="3276600" y="1841500"/>
            <a:ext cx="1943100" cy="1066800"/>
          </a:xfrm>
          <a:custGeom>
            <a:avLst/>
            <a:gdLst>
              <a:gd name="connsiteX0" fmla="*/ 1943100 w 1943100"/>
              <a:gd name="connsiteY0" fmla="*/ 927100 h 1066800"/>
              <a:gd name="connsiteX1" fmla="*/ 1892300 w 1943100"/>
              <a:gd name="connsiteY1" fmla="*/ 914400 h 1066800"/>
              <a:gd name="connsiteX2" fmla="*/ 762000 w 1943100"/>
              <a:gd name="connsiteY2" fmla="*/ 76200 h 1066800"/>
              <a:gd name="connsiteX3" fmla="*/ 546100 w 1943100"/>
              <a:gd name="connsiteY3" fmla="*/ 0 h 1066800"/>
              <a:gd name="connsiteX4" fmla="*/ 0 w 1943100"/>
              <a:gd name="connsiteY4" fmla="*/ 723900 h 1066800"/>
              <a:gd name="connsiteX5" fmla="*/ 419100 w 1943100"/>
              <a:gd name="connsiteY5" fmla="*/ 1066800 h 1066800"/>
              <a:gd name="connsiteX6" fmla="*/ 1752600 w 1943100"/>
              <a:gd name="connsiteY6" fmla="*/ 1054100 h 1066800"/>
              <a:gd name="connsiteX7" fmla="*/ 1943100 w 1943100"/>
              <a:gd name="connsiteY7" fmla="*/ 927100 h 106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43100" h="1066800">
                <a:moveTo>
                  <a:pt x="1943100" y="927100"/>
                </a:moveTo>
                <a:lnTo>
                  <a:pt x="1892300" y="914400"/>
                </a:lnTo>
                <a:lnTo>
                  <a:pt x="762000" y="76200"/>
                </a:lnTo>
                <a:lnTo>
                  <a:pt x="546100" y="0"/>
                </a:lnTo>
                <a:lnTo>
                  <a:pt x="0" y="723900"/>
                </a:lnTo>
                <a:lnTo>
                  <a:pt x="419100" y="1066800"/>
                </a:lnTo>
                <a:lnTo>
                  <a:pt x="1752600" y="1054100"/>
                </a:lnTo>
                <a:lnTo>
                  <a:pt x="1943100" y="927100"/>
                </a:lnTo>
                <a:close/>
              </a:path>
            </a:pathLst>
          </a:custGeom>
          <a:solidFill>
            <a:schemeClr val="bg1">
              <a:alpha val="76000"/>
            </a:schemeClr>
          </a:solidFill>
          <a:ln w="31750" cap="rnd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C4892FA-2A76-4DBB-A40A-F6FA1235B6C5}"/>
              </a:ext>
            </a:extLst>
          </p:cNvPr>
          <p:cNvSpPr/>
          <p:nvPr/>
        </p:nvSpPr>
        <p:spPr>
          <a:xfrm>
            <a:off x="3565733" y="659884"/>
            <a:ext cx="107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 </a:t>
            </a:r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</a:t>
            </a: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608D4363-A8E2-4F5B-BF82-B6D104514826}"/>
              </a:ext>
            </a:extLst>
          </p:cNvPr>
          <p:cNvSpPr/>
          <p:nvPr/>
        </p:nvSpPr>
        <p:spPr>
          <a:xfrm>
            <a:off x="3565733" y="2374900"/>
            <a:ext cx="1015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 </a:t>
            </a:r>
            <a:r>
              <a:rPr lang="en-US" altLang="ko-KR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</a:t>
            </a:r>
          </a:p>
        </p:txBody>
      </p:sp>
      <p:sp>
        <p:nvSpPr>
          <p:cNvPr id="9" name="설명선: 선 8">
            <a:extLst>
              <a:ext uri="{FF2B5EF4-FFF2-40B4-BE49-F238E27FC236}">
                <a16:creationId xmlns:a16="http://schemas.microsoft.com/office/drawing/2014/main" id="{182BF77A-CFBC-4C63-AF2E-BCFC63036093}"/>
              </a:ext>
            </a:extLst>
          </p:cNvPr>
          <p:cNvSpPr/>
          <p:nvPr/>
        </p:nvSpPr>
        <p:spPr>
          <a:xfrm>
            <a:off x="7988300" y="2400647"/>
            <a:ext cx="3467100" cy="514866"/>
          </a:xfrm>
          <a:prstGeom prst="borderCallout1">
            <a:avLst>
              <a:gd name="adj1" fmla="val 45883"/>
              <a:gd name="adj2" fmla="val -274"/>
              <a:gd name="adj3" fmla="val -259966"/>
              <a:gd name="adj4" fmla="val -100604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설명선: 선 12">
            <a:extLst>
              <a:ext uri="{FF2B5EF4-FFF2-40B4-BE49-F238E27FC236}">
                <a16:creationId xmlns:a16="http://schemas.microsoft.com/office/drawing/2014/main" id="{EDF6CFFF-BAB1-4C72-AAE3-08DBA37CDBD3}"/>
              </a:ext>
            </a:extLst>
          </p:cNvPr>
          <p:cNvSpPr/>
          <p:nvPr/>
        </p:nvSpPr>
        <p:spPr>
          <a:xfrm>
            <a:off x="7988300" y="3773274"/>
            <a:ext cx="3467100" cy="514866"/>
          </a:xfrm>
          <a:prstGeom prst="borderCallout1">
            <a:avLst>
              <a:gd name="adj1" fmla="val 45883"/>
              <a:gd name="adj2" fmla="val -274"/>
              <a:gd name="adj3" fmla="val -173633"/>
              <a:gd name="adj4" fmla="val -96575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설명선: 선 13">
            <a:extLst>
              <a:ext uri="{FF2B5EF4-FFF2-40B4-BE49-F238E27FC236}">
                <a16:creationId xmlns:a16="http://schemas.microsoft.com/office/drawing/2014/main" id="{A589FBB0-04E2-4ECE-B8A8-C9597507DE15}"/>
              </a:ext>
            </a:extLst>
          </p:cNvPr>
          <p:cNvSpPr/>
          <p:nvPr/>
        </p:nvSpPr>
        <p:spPr>
          <a:xfrm>
            <a:off x="7988300" y="5145901"/>
            <a:ext cx="3467100" cy="514866"/>
          </a:xfrm>
          <a:prstGeom prst="borderCallout1">
            <a:avLst>
              <a:gd name="adj1" fmla="val 45883"/>
              <a:gd name="adj2" fmla="val -274"/>
              <a:gd name="adj3" fmla="val -79900"/>
              <a:gd name="adj4" fmla="val -165073"/>
            </a:avLst>
          </a:prstGeom>
          <a:solidFill>
            <a:schemeClr val="bg1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E8B0B2-65F8-4220-B2B5-37D5D958BC63}"/>
              </a:ext>
            </a:extLst>
          </p:cNvPr>
          <p:cNvSpPr txBox="1"/>
          <p:nvPr/>
        </p:nvSpPr>
        <p:spPr>
          <a:xfrm>
            <a:off x="7971455" y="771437"/>
            <a:ext cx="3544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&lt;1-3 </a:t>
            </a:r>
            <a:r>
              <a:rPr lang="ko-KR" altLang="en-US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</a:t>
            </a:r>
            <a:r>
              <a:rPr lang="en-US" altLang="ko-KR" sz="28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&gt;</a:t>
            </a:r>
          </a:p>
          <a:p>
            <a:r>
              <a:rPr lang="ko-KR" altLang="en-US" sz="4400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공사 진행 현황</a:t>
            </a:r>
          </a:p>
        </p:txBody>
      </p:sp>
      <p:grpSp>
        <p:nvGrpSpPr>
          <p:cNvPr id="15" name="그룹 14">
            <a:extLst>
              <a:ext uri="{FF2B5EF4-FFF2-40B4-BE49-F238E27FC236}">
                <a16:creationId xmlns:a16="http://schemas.microsoft.com/office/drawing/2014/main" id="{896E6728-F794-49D4-946C-5F4ABD80D19E}"/>
              </a:ext>
            </a:extLst>
          </p:cNvPr>
          <p:cNvGrpSpPr/>
          <p:nvPr/>
        </p:nvGrpSpPr>
        <p:grpSpPr>
          <a:xfrm>
            <a:off x="495299" y="2915513"/>
            <a:ext cx="2514601" cy="3378200"/>
            <a:chOff x="495299" y="2915513"/>
            <a:chExt cx="2514601" cy="3378200"/>
          </a:xfrm>
        </p:grpSpPr>
        <p:pic>
          <p:nvPicPr>
            <p:cNvPr id="19" name="그림 18" descr="생태, 창조적 인, 기술 공원, 3 차원, 시각화, 지도, 도시 모델, 프로토 타입">
              <a:extLst>
                <a:ext uri="{FF2B5EF4-FFF2-40B4-BE49-F238E27FC236}">
                  <a16:creationId xmlns:a16="http://schemas.microsoft.com/office/drawing/2014/main" id="{39639170-8E5F-4054-9434-57D3416EA8D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215" t="43805" r="53301" b="10423"/>
            <a:stretch/>
          </p:blipFill>
          <p:spPr bwMode="auto">
            <a:xfrm>
              <a:off x="495299" y="2915513"/>
              <a:ext cx="2489200" cy="3378200"/>
            </a:xfrm>
            <a:custGeom>
              <a:avLst/>
              <a:gdLst>
                <a:gd name="connsiteX0" fmla="*/ 444500 w 2489200"/>
                <a:gd name="connsiteY0" fmla="*/ 0 h 3378200"/>
                <a:gd name="connsiteX1" fmla="*/ 1612900 w 2489200"/>
                <a:gd name="connsiteY1" fmla="*/ 444500 h 3378200"/>
                <a:gd name="connsiteX2" fmla="*/ 1727200 w 2489200"/>
                <a:gd name="connsiteY2" fmla="*/ 444500 h 3378200"/>
                <a:gd name="connsiteX3" fmla="*/ 1854200 w 2489200"/>
                <a:gd name="connsiteY3" fmla="*/ 584200 h 3378200"/>
                <a:gd name="connsiteX4" fmla="*/ 2489200 w 2489200"/>
                <a:gd name="connsiteY4" fmla="*/ 2260600 h 3378200"/>
                <a:gd name="connsiteX5" fmla="*/ 1524000 w 2489200"/>
                <a:gd name="connsiteY5" fmla="*/ 2921000 h 3378200"/>
                <a:gd name="connsiteX6" fmla="*/ 723900 w 2489200"/>
                <a:gd name="connsiteY6" fmla="*/ 3378200 h 3378200"/>
                <a:gd name="connsiteX7" fmla="*/ 88900 w 2489200"/>
                <a:gd name="connsiteY7" fmla="*/ 3073400 h 3378200"/>
                <a:gd name="connsiteX8" fmla="*/ 0 w 2489200"/>
                <a:gd name="connsiteY8" fmla="*/ 355600 h 3378200"/>
                <a:gd name="connsiteX9" fmla="*/ 444500 w 2489200"/>
                <a:gd name="connsiteY9" fmla="*/ 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9200" h="3378200">
                  <a:moveTo>
                    <a:pt x="444500" y="0"/>
                  </a:moveTo>
                  <a:lnTo>
                    <a:pt x="1612900" y="444500"/>
                  </a:lnTo>
                  <a:lnTo>
                    <a:pt x="1727200" y="444500"/>
                  </a:lnTo>
                  <a:lnTo>
                    <a:pt x="1854200" y="584200"/>
                  </a:lnTo>
                  <a:lnTo>
                    <a:pt x="2489200" y="2260600"/>
                  </a:lnTo>
                  <a:lnTo>
                    <a:pt x="1524000" y="2921000"/>
                  </a:lnTo>
                  <a:lnTo>
                    <a:pt x="723900" y="3378200"/>
                  </a:lnTo>
                  <a:lnTo>
                    <a:pt x="88900" y="3073400"/>
                  </a:lnTo>
                  <a:lnTo>
                    <a:pt x="0" y="355600"/>
                  </a:lnTo>
                  <a:lnTo>
                    <a:pt x="444500" y="0"/>
                  </a:lnTo>
                  <a:close/>
                </a:path>
              </a:pathLst>
            </a:cu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자유형: 도형 6">
              <a:extLst>
                <a:ext uri="{FF2B5EF4-FFF2-40B4-BE49-F238E27FC236}">
                  <a16:creationId xmlns:a16="http://schemas.microsoft.com/office/drawing/2014/main" id="{F85A3C41-8C1C-43FA-892A-BBC179A6A429}"/>
                </a:ext>
              </a:extLst>
            </p:cNvPr>
            <p:cNvSpPr/>
            <p:nvPr/>
          </p:nvSpPr>
          <p:spPr>
            <a:xfrm>
              <a:off x="520700" y="2915513"/>
              <a:ext cx="2489200" cy="3378200"/>
            </a:xfrm>
            <a:custGeom>
              <a:avLst/>
              <a:gdLst>
                <a:gd name="connsiteX0" fmla="*/ 1727200 w 2489200"/>
                <a:gd name="connsiteY0" fmla="*/ 444500 h 3378200"/>
                <a:gd name="connsiteX1" fmla="*/ 1727200 w 2489200"/>
                <a:gd name="connsiteY1" fmla="*/ 444500 h 3378200"/>
                <a:gd name="connsiteX2" fmla="*/ 1612900 w 2489200"/>
                <a:gd name="connsiteY2" fmla="*/ 444500 h 3378200"/>
                <a:gd name="connsiteX3" fmla="*/ 444500 w 2489200"/>
                <a:gd name="connsiteY3" fmla="*/ 0 h 3378200"/>
                <a:gd name="connsiteX4" fmla="*/ 0 w 2489200"/>
                <a:gd name="connsiteY4" fmla="*/ 355600 h 3378200"/>
                <a:gd name="connsiteX5" fmla="*/ 88900 w 2489200"/>
                <a:gd name="connsiteY5" fmla="*/ 3073400 h 3378200"/>
                <a:gd name="connsiteX6" fmla="*/ 723900 w 2489200"/>
                <a:gd name="connsiteY6" fmla="*/ 3378200 h 3378200"/>
                <a:gd name="connsiteX7" fmla="*/ 1524000 w 2489200"/>
                <a:gd name="connsiteY7" fmla="*/ 2921000 h 3378200"/>
                <a:gd name="connsiteX8" fmla="*/ 2489200 w 2489200"/>
                <a:gd name="connsiteY8" fmla="*/ 2260600 h 3378200"/>
                <a:gd name="connsiteX9" fmla="*/ 1854200 w 2489200"/>
                <a:gd name="connsiteY9" fmla="*/ 584200 h 3378200"/>
                <a:gd name="connsiteX10" fmla="*/ 1727200 w 2489200"/>
                <a:gd name="connsiteY10" fmla="*/ 444500 h 337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89200" h="3378200">
                  <a:moveTo>
                    <a:pt x="1727200" y="444500"/>
                  </a:moveTo>
                  <a:lnTo>
                    <a:pt x="1727200" y="444500"/>
                  </a:lnTo>
                  <a:lnTo>
                    <a:pt x="1612900" y="444500"/>
                  </a:lnTo>
                  <a:lnTo>
                    <a:pt x="444500" y="0"/>
                  </a:lnTo>
                  <a:lnTo>
                    <a:pt x="0" y="355600"/>
                  </a:lnTo>
                  <a:lnTo>
                    <a:pt x="88900" y="3073400"/>
                  </a:lnTo>
                  <a:lnTo>
                    <a:pt x="723900" y="3378200"/>
                  </a:lnTo>
                  <a:lnTo>
                    <a:pt x="1524000" y="2921000"/>
                  </a:lnTo>
                  <a:lnTo>
                    <a:pt x="2489200" y="2260600"/>
                  </a:lnTo>
                  <a:lnTo>
                    <a:pt x="1854200" y="584200"/>
                  </a:lnTo>
                  <a:lnTo>
                    <a:pt x="1727200" y="444500"/>
                  </a:lnTo>
                  <a:close/>
                </a:path>
              </a:pathLst>
            </a:custGeom>
            <a:solidFill>
              <a:schemeClr val="bg1">
                <a:alpha val="18000"/>
              </a:schemeClr>
            </a:solidFill>
            <a:ln w="31750" cap="rnd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" name="직사각형 10">
              <a:extLst>
                <a:ext uri="{FF2B5EF4-FFF2-40B4-BE49-F238E27FC236}">
                  <a16:creationId xmlns:a16="http://schemas.microsoft.com/office/drawing/2014/main" id="{D4FC67C2-B182-4DFF-B8ED-38A51ED1A6C5}"/>
                </a:ext>
              </a:extLst>
            </p:cNvPr>
            <p:cNvSpPr/>
            <p:nvPr/>
          </p:nvSpPr>
          <p:spPr>
            <a:xfrm>
              <a:off x="1169381" y="4419947"/>
              <a:ext cx="101502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ko-KR" altLang="en-US" dirty="0"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제 </a:t>
              </a:r>
              <a:r>
                <a:rPr lang="en-US" altLang="ko-KR" dirty="0"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3</a:t>
              </a:r>
              <a:r>
                <a:rPr lang="ko-KR" altLang="en-US" dirty="0">
                  <a:solidFill>
                    <a:schemeClr val="bg1"/>
                  </a:solidFill>
                  <a:latin typeface="나눔스퀘어 ExtraBold" panose="020B0600000101010101" pitchFamily="50" charset="-127"/>
                  <a:ea typeface="나눔스퀘어 ExtraBold" panose="020B0600000101010101" pitchFamily="50" charset="-127"/>
                </a:rPr>
                <a:t>공구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9AFC438-8B80-4010-B2C8-44485D272661}"/>
              </a:ext>
            </a:extLst>
          </p:cNvPr>
          <p:cNvSpPr txBox="1"/>
          <p:nvPr/>
        </p:nvSpPr>
        <p:spPr>
          <a:xfrm>
            <a:off x="8136825" y="2473414"/>
            <a:ext cx="242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 진행중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(35%)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4CB68B-04B8-4F9F-99F6-AE26BFDC63C4}"/>
              </a:ext>
            </a:extLst>
          </p:cNvPr>
          <p:cNvSpPr txBox="1"/>
          <p:nvPr/>
        </p:nvSpPr>
        <p:spPr>
          <a:xfrm>
            <a:off x="8136825" y="3846041"/>
            <a:ext cx="2424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 진행중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(74%)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AEA68D5-8457-4C0F-B6DC-DE81AFE33C14}"/>
              </a:ext>
            </a:extLst>
          </p:cNvPr>
          <p:cNvSpPr txBox="1"/>
          <p:nvPr/>
        </p:nvSpPr>
        <p:spPr>
          <a:xfrm>
            <a:off x="8136825" y="5218668"/>
            <a:ext cx="2834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</a:t>
            </a:r>
            <a:r>
              <a:rPr lang="ko-KR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공구 진행 완료 </a:t>
            </a:r>
            <a:r>
              <a:rPr lang="en-US" altLang="ko-KR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(100%)</a:t>
            </a:r>
            <a:endParaRPr lang="ko-KR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20" name="별: 꼭짓점 5개 19">
            <a:extLst>
              <a:ext uri="{FF2B5EF4-FFF2-40B4-BE49-F238E27FC236}">
                <a16:creationId xmlns:a16="http://schemas.microsoft.com/office/drawing/2014/main" id="{4933089F-9FF8-4B71-847D-D2DF548EC526}"/>
              </a:ext>
            </a:extLst>
          </p:cNvPr>
          <p:cNvSpPr/>
          <p:nvPr/>
        </p:nvSpPr>
        <p:spPr>
          <a:xfrm>
            <a:off x="2440586" y="4360907"/>
            <a:ext cx="784994" cy="784994"/>
          </a:xfrm>
          <a:prstGeom prst="star5">
            <a:avLst>
              <a:gd name="adj" fmla="val 22461"/>
              <a:gd name="hf" fmla="val 105146"/>
              <a:gd name="vf" fmla="val 11055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9DF6201-C27E-47A6-98D6-9D1CC054AB64}"/>
              </a:ext>
            </a:extLst>
          </p:cNvPr>
          <p:cNvSpPr txBox="1"/>
          <p:nvPr/>
        </p:nvSpPr>
        <p:spPr>
          <a:xfrm>
            <a:off x="8136825" y="3025060"/>
            <a:ext cx="288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- 000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공정 문제가 있어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진행의 어려움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- 0000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의 진행 문제로 인한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문제 발생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ECD28AF-3879-4530-AD87-EC93827CBAC3}"/>
              </a:ext>
            </a:extLst>
          </p:cNvPr>
          <p:cNvSpPr txBox="1"/>
          <p:nvPr/>
        </p:nvSpPr>
        <p:spPr>
          <a:xfrm>
            <a:off x="8136825" y="4373780"/>
            <a:ext cx="2393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공정 문제 없으며 차질없이 진행중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- 2018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년 </a:t>
            </a:r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4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월경 공사 마무리 예정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4331C16-1A98-4901-B096-4DFF5237C646}"/>
              </a:ext>
            </a:extLst>
          </p:cNvPr>
          <p:cNvSpPr txBox="1"/>
          <p:nvPr/>
        </p:nvSpPr>
        <p:spPr>
          <a:xfrm>
            <a:off x="8136825" y="5740390"/>
            <a:ext cx="2787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자재 수급 및 인력 문제의 원만한 해결</a:t>
            </a:r>
            <a:endParaRPr lang="en-US" altLang="ko-KR" sz="12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- </a:t>
            </a:r>
            <a:r>
              <a: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타 공구에 비해 제일 빠른 공사 진행 완료</a:t>
            </a:r>
            <a:endParaRPr lang="ko-KR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6697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86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5</cp:revision>
  <dcterms:created xsi:type="dcterms:W3CDTF">2017-07-09T11:32:11Z</dcterms:created>
  <dcterms:modified xsi:type="dcterms:W3CDTF">2017-07-09T11:50:04Z</dcterms:modified>
</cp:coreProperties>
</file>