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1" d="100"/>
          <a:sy n="131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5F80D-E604-47D3-A1DB-DD92BE333894}" type="datetimeFigureOut">
              <a:rPr lang="ko-KR" altLang="en-US" smtClean="0"/>
              <a:t>2015-10-20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C875A-CC68-44E3-8825-729230C8998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29669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5F80D-E604-47D3-A1DB-DD92BE333894}" type="datetimeFigureOut">
              <a:rPr lang="ko-KR" altLang="en-US" smtClean="0"/>
              <a:t>2015-10-20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C875A-CC68-44E3-8825-729230C8998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88268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5F80D-E604-47D3-A1DB-DD92BE333894}" type="datetimeFigureOut">
              <a:rPr lang="ko-KR" altLang="en-US" smtClean="0"/>
              <a:t>2015-10-20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C875A-CC68-44E3-8825-729230C8998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55487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5F80D-E604-47D3-A1DB-DD92BE333894}" type="datetimeFigureOut">
              <a:rPr lang="ko-KR" altLang="en-US" smtClean="0"/>
              <a:t>2015-10-20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C875A-CC68-44E3-8825-729230C8998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04456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5F80D-E604-47D3-A1DB-DD92BE333894}" type="datetimeFigureOut">
              <a:rPr lang="ko-KR" altLang="en-US" smtClean="0"/>
              <a:t>2015-10-20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C875A-CC68-44E3-8825-729230C8998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65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5F80D-E604-47D3-A1DB-DD92BE333894}" type="datetimeFigureOut">
              <a:rPr lang="ko-KR" altLang="en-US" smtClean="0"/>
              <a:t>2015-10-20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C875A-CC68-44E3-8825-729230C8998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99021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5F80D-E604-47D3-A1DB-DD92BE333894}" type="datetimeFigureOut">
              <a:rPr lang="ko-KR" altLang="en-US" smtClean="0"/>
              <a:t>2015-10-20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C875A-CC68-44E3-8825-729230C8998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355570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5F80D-E604-47D3-A1DB-DD92BE333894}" type="datetimeFigureOut">
              <a:rPr lang="ko-KR" altLang="en-US" smtClean="0"/>
              <a:t>2015-10-20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C875A-CC68-44E3-8825-729230C8998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52171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5F80D-E604-47D3-A1DB-DD92BE333894}" type="datetimeFigureOut">
              <a:rPr lang="ko-KR" altLang="en-US" smtClean="0"/>
              <a:t>2015-10-20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C875A-CC68-44E3-8825-729230C8998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27067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5F80D-E604-47D3-A1DB-DD92BE333894}" type="datetimeFigureOut">
              <a:rPr lang="ko-KR" altLang="en-US" smtClean="0"/>
              <a:t>2015-10-20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C875A-CC68-44E3-8825-729230C8998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57640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5F80D-E604-47D3-A1DB-DD92BE333894}" type="datetimeFigureOut">
              <a:rPr lang="ko-KR" altLang="en-US" smtClean="0"/>
              <a:t>2015-10-20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C875A-CC68-44E3-8825-729230C8998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86079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85F80D-E604-47D3-A1DB-DD92BE333894}" type="datetimeFigureOut">
              <a:rPr lang="ko-KR" altLang="en-US" smtClean="0"/>
              <a:t>2015-10-20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DC875A-CC68-44E3-8825-729230C8998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40023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476672"/>
            <a:ext cx="5597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/>
              <a:t>진료실 </a:t>
            </a:r>
            <a:r>
              <a:rPr lang="en-US" altLang="ko-KR" dirty="0" err="1" smtClean="0"/>
              <a:t>flv</a:t>
            </a:r>
            <a:r>
              <a:rPr lang="en-US" altLang="ko-KR" dirty="0" smtClean="0"/>
              <a:t> </a:t>
            </a:r>
            <a:r>
              <a:rPr lang="ko-KR" altLang="en-US" dirty="0" smtClean="0"/>
              <a:t>재생 방식 수정 </a:t>
            </a:r>
            <a:r>
              <a:rPr lang="en-US" altLang="ko-KR" dirty="0" smtClean="0"/>
              <a:t>–&gt; </a:t>
            </a:r>
            <a:r>
              <a:rPr lang="en-US" altLang="ko-KR" dirty="0" err="1" smtClean="0"/>
              <a:t>flv</a:t>
            </a:r>
            <a:r>
              <a:rPr lang="en-US" altLang="ko-KR" dirty="0" smtClean="0"/>
              <a:t> load </a:t>
            </a:r>
            <a:r>
              <a:rPr lang="ko-KR" altLang="en-US" dirty="0" smtClean="0"/>
              <a:t>형식으로 수정</a:t>
            </a:r>
            <a:endParaRPr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403648" y="4005064"/>
            <a:ext cx="13612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b="1" dirty="0" smtClean="0"/>
              <a:t>&lt;root </a:t>
            </a:r>
            <a:r>
              <a:rPr lang="ko-KR" altLang="en-US" sz="1000" b="1" dirty="0" smtClean="0"/>
              <a:t>프레임 구조</a:t>
            </a:r>
            <a:r>
              <a:rPr lang="en-US" altLang="ko-KR" sz="1000" b="1" dirty="0" smtClean="0"/>
              <a:t>&gt;</a:t>
            </a:r>
            <a:endParaRPr lang="ko-KR" altLang="en-US" sz="1000" b="1" dirty="0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705" y="1700808"/>
            <a:ext cx="3686175" cy="2133600"/>
          </a:xfrm>
          <a:prstGeom prst="rect">
            <a:avLst/>
          </a:prstGeom>
        </p:spPr>
      </p:pic>
      <p:pic>
        <p:nvPicPr>
          <p:cNvPr id="7" name="그림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1498560"/>
            <a:ext cx="2886075" cy="2752725"/>
          </a:xfrm>
          <a:prstGeom prst="rect">
            <a:avLst/>
          </a:prstGeom>
        </p:spPr>
      </p:pic>
      <p:sp>
        <p:nvSpPr>
          <p:cNvPr id="8" name="타원 7"/>
          <p:cNvSpPr/>
          <p:nvPr/>
        </p:nvSpPr>
        <p:spPr>
          <a:xfrm>
            <a:off x="5436096" y="1340768"/>
            <a:ext cx="1534154" cy="153415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0" name="직선 화살표 연결선 9"/>
          <p:cNvCxnSpPr>
            <a:stCxn id="11" idx="6"/>
            <a:endCxn id="8" idx="2"/>
          </p:cNvCxnSpPr>
          <p:nvPr/>
        </p:nvCxnSpPr>
        <p:spPr>
          <a:xfrm flipV="1">
            <a:off x="3613910" y="2107845"/>
            <a:ext cx="1822186" cy="986126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타원 10"/>
          <p:cNvSpPr/>
          <p:nvPr/>
        </p:nvSpPr>
        <p:spPr>
          <a:xfrm>
            <a:off x="3275856" y="2924944"/>
            <a:ext cx="338054" cy="33805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3779912" y="2517703"/>
            <a:ext cx="1412566" cy="261610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ko-KR" altLang="en-US" sz="1100" b="1" dirty="0" smtClean="0"/>
              <a:t>영상 재생 무비클립</a:t>
            </a:r>
            <a:endParaRPr lang="ko-KR" altLang="en-US" sz="1100" b="1" dirty="0"/>
          </a:p>
        </p:txBody>
      </p:sp>
    </p:spTree>
    <p:extLst>
      <p:ext uri="{BB962C8B-B14F-4D97-AF65-F5344CB8AC3E}">
        <p14:creationId xmlns:p14="http://schemas.microsoft.com/office/powerpoint/2010/main" val="36334522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그림 5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054" y="2397354"/>
            <a:ext cx="4572000" cy="192405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004048" y="1272373"/>
            <a:ext cx="93968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b="1" dirty="0" smtClean="0"/>
              <a:t>프레임 규칙</a:t>
            </a:r>
            <a:endParaRPr lang="ko-KR" altLang="en-US" sz="11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95536" y="476672"/>
            <a:ext cx="5597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/>
              <a:t>진료실 </a:t>
            </a:r>
            <a:r>
              <a:rPr lang="en-US" altLang="ko-KR" dirty="0" err="1" smtClean="0"/>
              <a:t>flv</a:t>
            </a:r>
            <a:r>
              <a:rPr lang="en-US" altLang="ko-KR" dirty="0" smtClean="0"/>
              <a:t> </a:t>
            </a:r>
            <a:r>
              <a:rPr lang="ko-KR" altLang="en-US" dirty="0" smtClean="0"/>
              <a:t>재생 방식 수정 </a:t>
            </a:r>
            <a:r>
              <a:rPr lang="en-US" altLang="ko-KR" dirty="0" smtClean="0"/>
              <a:t>–&gt; </a:t>
            </a:r>
            <a:r>
              <a:rPr lang="en-US" altLang="ko-KR" dirty="0" err="1" smtClean="0"/>
              <a:t>flv</a:t>
            </a:r>
            <a:r>
              <a:rPr lang="en-US" altLang="ko-KR" dirty="0" smtClean="0"/>
              <a:t> load </a:t>
            </a:r>
            <a:r>
              <a:rPr lang="ko-KR" altLang="en-US" dirty="0" smtClean="0"/>
              <a:t>형식으로 수정</a:t>
            </a:r>
            <a:endParaRPr lang="ko-KR" alt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004048" y="1533983"/>
            <a:ext cx="40324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lnSpc>
                <a:spcPct val="150000"/>
              </a:lnSpc>
              <a:buAutoNum type="arabicPeriod"/>
            </a:pPr>
            <a:r>
              <a:rPr lang="ko-KR" altLang="en-US" sz="900" dirty="0" smtClean="0">
                <a:latin typeface="+mj-lt"/>
              </a:rPr>
              <a:t>진료하기 버튼 클릭 시 이동 위치 </a:t>
            </a:r>
            <a:r>
              <a:rPr lang="en-US" altLang="ko-KR" sz="900" dirty="0" smtClean="0">
                <a:latin typeface="+mj-lt"/>
              </a:rPr>
              <a:t>Label</a:t>
            </a:r>
            <a:r>
              <a:rPr lang="ko-KR" altLang="en-US" sz="900" dirty="0" smtClean="0">
                <a:latin typeface="+mj-lt"/>
              </a:rPr>
              <a:t>명으로 이동한다</a:t>
            </a:r>
            <a:r>
              <a:rPr lang="en-US" altLang="ko-KR" sz="900" dirty="0" smtClean="0">
                <a:latin typeface="+mj-lt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900" dirty="0">
                <a:latin typeface="+mj-lt"/>
              </a:rPr>
              <a:t> </a:t>
            </a:r>
            <a:r>
              <a:rPr lang="en-US" altLang="ko-KR" sz="900" dirty="0" smtClean="0">
                <a:latin typeface="+mj-lt"/>
              </a:rPr>
              <a:t>   - </a:t>
            </a:r>
            <a:r>
              <a:rPr lang="ko-KR" altLang="en-US" sz="900" dirty="0" smtClean="0">
                <a:latin typeface="+mj-lt"/>
              </a:rPr>
              <a:t>라벨 명 프레임과 영상 위치 프레임과 </a:t>
            </a:r>
            <a:r>
              <a:rPr lang="en-US" altLang="ko-KR" sz="900" dirty="0" smtClean="0">
                <a:latin typeface="+mj-lt"/>
              </a:rPr>
              <a:t>1 frame </a:t>
            </a:r>
            <a:r>
              <a:rPr lang="ko-KR" altLang="en-US" sz="900" dirty="0" smtClean="0">
                <a:latin typeface="+mj-lt"/>
              </a:rPr>
              <a:t>간격을 준다</a:t>
            </a:r>
            <a:r>
              <a:rPr lang="en-US" altLang="ko-KR" sz="900" dirty="0" smtClean="0">
                <a:latin typeface="+mj-lt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900" dirty="0">
                <a:latin typeface="+mj-lt"/>
              </a:rPr>
              <a:t> </a:t>
            </a:r>
            <a:r>
              <a:rPr lang="en-US" altLang="ko-KR" sz="900" dirty="0" smtClean="0">
                <a:latin typeface="+mj-lt"/>
              </a:rPr>
              <a:t>   - </a:t>
            </a:r>
            <a:r>
              <a:rPr lang="ko-KR" altLang="en-US" sz="900" dirty="0" smtClean="0">
                <a:latin typeface="+mj-lt"/>
              </a:rPr>
              <a:t>영상보기 시작 라벨 </a:t>
            </a:r>
            <a:r>
              <a:rPr lang="ko-KR" altLang="en-US" sz="900" dirty="0" smtClean="0">
                <a:latin typeface="+mj-lt"/>
              </a:rPr>
              <a:t>규칙 </a:t>
            </a:r>
            <a:r>
              <a:rPr lang="en-US" altLang="ko-KR" sz="900" dirty="0" smtClean="0">
                <a:latin typeface="+mj-lt"/>
              </a:rPr>
              <a:t>: p1, p2…..</a:t>
            </a:r>
            <a:r>
              <a:rPr lang="en-US" altLang="ko-KR" sz="900" dirty="0" err="1" smtClean="0">
                <a:latin typeface="+mj-lt"/>
              </a:rPr>
              <a:t>pn</a:t>
            </a:r>
            <a:r>
              <a:rPr lang="ko-KR" altLang="en-US" sz="900" dirty="0" smtClean="0">
                <a:latin typeface="+mj-lt"/>
              </a:rPr>
              <a:t>형식</a:t>
            </a:r>
            <a:endParaRPr lang="en-US" altLang="ko-KR" sz="900" dirty="0" smtClean="0">
              <a:latin typeface="+mj-lt"/>
            </a:endParaRPr>
          </a:p>
          <a:p>
            <a:pPr>
              <a:lnSpc>
                <a:spcPct val="150000"/>
              </a:lnSpc>
            </a:pPr>
            <a:r>
              <a:rPr lang="en-US" altLang="ko-KR" sz="900" dirty="0">
                <a:latin typeface="+mj-lt"/>
              </a:rPr>
              <a:t> </a:t>
            </a:r>
            <a:r>
              <a:rPr lang="en-US" altLang="ko-KR" sz="900" dirty="0" smtClean="0">
                <a:latin typeface="+mj-lt"/>
              </a:rPr>
              <a:t>   - </a:t>
            </a:r>
            <a:r>
              <a:rPr lang="ko-KR" altLang="en-US" sz="900" dirty="0" smtClean="0">
                <a:latin typeface="+mj-lt"/>
              </a:rPr>
              <a:t>진료실 </a:t>
            </a:r>
            <a:r>
              <a:rPr lang="en-US" altLang="ko-KR" sz="900" dirty="0" smtClean="0">
                <a:latin typeface="+mj-lt"/>
              </a:rPr>
              <a:t>1, </a:t>
            </a:r>
            <a:r>
              <a:rPr lang="ko-KR" altLang="en-US" sz="900" dirty="0" smtClean="0">
                <a:latin typeface="+mj-lt"/>
              </a:rPr>
              <a:t>진료실 </a:t>
            </a:r>
            <a:r>
              <a:rPr lang="en-US" altLang="ko-KR" sz="900" dirty="0" smtClean="0">
                <a:latin typeface="+mj-lt"/>
              </a:rPr>
              <a:t>2</a:t>
            </a:r>
            <a:r>
              <a:rPr lang="ko-KR" altLang="en-US" sz="900" dirty="0" smtClean="0">
                <a:latin typeface="+mj-lt"/>
              </a:rPr>
              <a:t>의 모션 </a:t>
            </a:r>
            <a:r>
              <a:rPr lang="ko-KR" altLang="en-US" sz="900" dirty="0" smtClean="0">
                <a:latin typeface="+mj-lt"/>
              </a:rPr>
              <a:t>시작 라벨 규칙 </a:t>
            </a:r>
            <a:r>
              <a:rPr lang="en-US" altLang="ko-KR" sz="900" smtClean="0">
                <a:latin typeface="+mj-lt"/>
              </a:rPr>
              <a:t>m1, m2</a:t>
            </a:r>
            <a:r>
              <a:rPr lang="en-US" altLang="ko-KR" sz="900" smtClean="0">
                <a:latin typeface="+mj-lt"/>
              </a:rPr>
              <a:t>…..</a:t>
            </a:r>
            <a:endParaRPr lang="en-US" altLang="ko-KR" sz="900" dirty="0" smtClean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6735" y="4449535"/>
            <a:ext cx="213872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b="1" dirty="0" smtClean="0"/>
              <a:t>&lt;</a:t>
            </a:r>
            <a:r>
              <a:rPr lang="en-US" altLang="ko-KR" sz="1000" b="1" dirty="0" err="1" smtClean="0"/>
              <a:t>root.medicalMov</a:t>
            </a:r>
            <a:r>
              <a:rPr lang="en-US" altLang="ko-KR" sz="1000" b="1" dirty="0" smtClean="0"/>
              <a:t> </a:t>
            </a:r>
            <a:r>
              <a:rPr lang="ko-KR" altLang="en-US" sz="1000" b="1" dirty="0" smtClean="0"/>
              <a:t>프레임 구조</a:t>
            </a:r>
            <a:r>
              <a:rPr lang="en-US" altLang="ko-KR" sz="1000" b="1" dirty="0" smtClean="0"/>
              <a:t>&gt;</a:t>
            </a:r>
            <a:endParaRPr lang="ko-KR" altLang="en-US" sz="1000" b="1" dirty="0"/>
          </a:p>
        </p:txBody>
      </p:sp>
      <p:grpSp>
        <p:nvGrpSpPr>
          <p:cNvPr id="56" name="그룹 55"/>
          <p:cNvGrpSpPr/>
          <p:nvPr/>
        </p:nvGrpSpPr>
        <p:grpSpPr>
          <a:xfrm>
            <a:off x="972099" y="2990859"/>
            <a:ext cx="2332223" cy="2338867"/>
            <a:chOff x="972099" y="2990859"/>
            <a:chExt cx="2332223" cy="2338867"/>
          </a:xfrm>
        </p:grpSpPr>
        <p:sp>
          <p:nvSpPr>
            <p:cNvPr id="18" name="TextBox 17"/>
            <p:cNvSpPr txBox="1"/>
            <p:nvPr/>
          </p:nvSpPr>
          <p:spPr>
            <a:xfrm>
              <a:off x="972099" y="5083505"/>
              <a:ext cx="124585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00" b="1" i="1" dirty="0" smtClean="0">
                  <a:solidFill>
                    <a:srgbClr val="FF0000"/>
                  </a:solidFill>
                </a:rPr>
                <a:t>1</a:t>
              </a:r>
              <a:r>
                <a:rPr lang="ko-KR" altLang="en-US" sz="1000" b="1" i="1" dirty="0" smtClean="0">
                  <a:solidFill>
                    <a:srgbClr val="FF0000"/>
                  </a:solidFill>
                </a:rPr>
                <a:t>번 영상 라벨정책</a:t>
              </a:r>
              <a:endParaRPr lang="ko-KR" altLang="en-US" sz="1000" b="1" i="1" dirty="0">
                <a:solidFill>
                  <a:srgbClr val="FF0000"/>
                </a:solidFill>
              </a:endParaRPr>
            </a:p>
          </p:txBody>
        </p:sp>
        <p:sp>
          <p:nvSpPr>
            <p:cNvPr id="23" name="모서리가 둥근 직사각형 22"/>
            <p:cNvSpPr/>
            <p:nvPr/>
          </p:nvSpPr>
          <p:spPr>
            <a:xfrm>
              <a:off x="1892141" y="2990859"/>
              <a:ext cx="1412181" cy="148269"/>
            </a:xfrm>
            <a:prstGeom prst="roundRect">
              <a:avLst/>
            </a:prstGeom>
            <a:noFill/>
            <a:ln w="12700"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b="1"/>
            </a:p>
          </p:txBody>
        </p:sp>
        <p:cxnSp>
          <p:nvCxnSpPr>
            <p:cNvPr id="27" name="꺾인 연결선 26"/>
            <p:cNvCxnSpPr>
              <a:stCxn id="23" idx="1"/>
              <a:endCxn id="18" idx="0"/>
            </p:cNvCxnSpPr>
            <p:nvPr/>
          </p:nvCxnSpPr>
          <p:spPr>
            <a:xfrm rot="10800000" flipV="1">
              <a:off x="1595027" y="3064993"/>
              <a:ext cx="297115" cy="2018511"/>
            </a:xfrm>
            <a:prstGeom prst="bentConnector2">
              <a:avLst/>
            </a:prstGeom>
            <a:ln w="127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" name="그룹 56"/>
          <p:cNvGrpSpPr/>
          <p:nvPr/>
        </p:nvGrpSpPr>
        <p:grpSpPr>
          <a:xfrm>
            <a:off x="2189119" y="3584693"/>
            <a:ext cx="1087863" cy="1148415"/>
            <a:chOff x="1308488" y="2637530"/>
            <a:chExt cx="1087863" cy="1148415"/>
          </a:xfrm>
        </p:grpSpPr>
        <p:sp>
          <p:nvSpPr>
            <p:cNvPr id="21" name="TextBox 20"/>
            <p:cNvSpPr txBox="1"/>
            <p:nvPr/>
          </p:nvSpPr>
          <p:spPr>
            <a:xfrm>
              <a:off x="1308488" y="3539724"/>
              <a:ext cx="94448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00" b="1" i="1" dirty="0" smtClean="0">
                  <a:solidFill>
                    <a:srgbClr val="FF0000"/>
                  </a:solidFill>
                </a:rPr>
                <a:t>1</a:t>
              </a:r>
              <a:r>
                <a:rPr lang="ko-KR" altLang="en-US" sz="1000" b="1" i="1" dirty="0" smtClean="0">
                  <a:solidFill>
                    <a:srgbClr val="FF0000"/>
                  </a:solidFill>
                </a:rPr>
                <a:t>번영상 위치</a:t>
              </a:r>
              <a:endParaRPr lang="ko-KR" altLang="en-US" sz="1000" b="1" i="1" dirty="0">
                <a:solidFill>
                  <a:srgbClr val="FF0000"/>
                </a:solidFill>
              </a:endParaRPr>
            </a:p>
          </p:txBody>
        </p:sp>
        <p:sp>
          <p:nvSpPr>
            <p:cNvPr id="28" name="모서리가 둥근 직사각형 27"/>
            <p:cNvSpPr/>
            <p:nvPr/>
          </p:nvSpPr>
          <p:spPr>
            <a:xfrm>
              <a:off x="2252977" y="2637530"/>
              <a:ext cx="143374" cy="148269"/>
            </a:xfrm>
            <a:prstGeom prst="roundRect">
              <a:avLst/>
            </a:prstGeom>
            <a:noFill/>
            <a:ln w="12700"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b="1"/>
            </a:p>
          </p:txBody>
        </p:sp>
        <p:cxnSp>
          <p:nvCxnSpPr>
            <p:cNvPr id="29" name="꺾인 연결선 28"/>
            <p:cNvCxnSpPr>
              <a:stCxn id="28" idx="2"/>
              <a:endCxn id="21" idx="0"/>
            </p:cNvCxnSpPr>
            <p:nvPr/>
          </p:nvCxnSpPr>
          <p:spPr>
            <a:xfrm rot="5400000">
              <a:off x="1675737" y="2890796"/>
              <a:ext cx="753925" cy="543931"/>
            </a:xfrm>
            <a:prstGeom prst="bentConnector3">
              <a:avLst>
                <a:gd name="adj1" fmla="val 50000"/>
              </a:avLst>
            </a:prstGeom>
            <a:ln w="127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" name="그룹 60"/>
          <p:cNvGrpSpPr/>
          <p:nvPr/>
        </p:nvGrpSpPr>
        <p:grpSpPr>
          <a:xfrm>
            <a:off x="3304884" y="3019095"/>
            <a:ext cx="1518170" cy="2325258"/>
            <a:chOff x="2455007" y="2819655"/>
            <a:chExt cx="1518170" cy="2325258"/>
          </a:xfrm>
        </p:grpSpPr>
        <p:sp>
          <p:nvSpPr>
            <p:cNvPr id="26" name="TextBox 25"/>
            <p:cNvSpPr txBox="1"/>
            <p:nvPr/>
          </p:nvSpPr>
          <p:spPr>
            <a:xfrm>
              <a:off x="2727323" y="4898692"/>
              <a:ext cx="124585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00" b="1" i="1" dirty="0" smtClean="0">
                  <a:solidFill>
                    <a:srgbClr val="FF0000"/>
                  </a:solidFill>
                </a:rPr>
                <a:t>2</a:t>
              </a:r>
              <a:r>
                <a:rPr lang="ko-KR" altLang="en-US" sz="1000" b="1" i="1" dirty="0" smtClean="0">
                  <a:solidFill>
                    <a:srgbClr val="FF0000"/>
                  </a:solidFill>
                </a:rPr>
                <a:t>번 영상 라벨정책</a:t>
              </a:r>
              <a:endParaRPr lang="ko-KR" altLang="en-US" sz="1000" b="1" i="1" dirty="0">
                <a:solidFill>
                  <a:srgbClr val="FF0000"/>
                </a:solidFill>
              </a:endParaRPr>
            </a:p>
          </p:txBody>
        </p:sp>
        <p:sp>
          <p:nvSpPr>
            <p:cNvPr id="30" name="모서리가 둥근 직사각형 29"/>
            <p:cNvSpPr/>
            <p:nvPr/>
          </p:nvSpPr>
          <p:spPr>
            <a:xfrm>
              <a:off x="2455007" y="2819655"/>
              <a:ext cx="1412181" cy="148269"/>
            </a:xfrm>
            <a:prstGeom prst="roundRect">
              <a:avLst/>
            </a:prstGeom>
            <a:noFill/>
            <a:ln w="12700"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b="1"/>
            </a:p>
          </p:txBody>
        </p:sp>
        <p:cxnSp>
          <p:nvCxnSpPr>
            <p:cNvPr id="31" name="꺾인 연결선 30"/>
            <p:cNvCxnSpPr>
              <a:stCxn id="30" idx="3"/>
              <a:endCxn id="26" idx="3"/>
            </p:cNvCxnSpPr>
            <p:nvPr/>
          </p:nvCxnSpPr>
          <p:spPr>
            <a:xfrm>
              <a:off x="3867188" y="2893790"/>
              <a:ext cx="105989" cy="2128013"/>
            </a:xfrm>
            <a:prstGeom prst="bentConnector3">
              <a:avLst>
                <a:gd name="adj1" fmla="val 247212"/>
              </a:avLst>
            </a:prstGeom>
            <a:ln w="127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9" name="그룹 58"/>
          <p:cNvGrpSpPr/>
          <p:nvPr/>
        </p:nvGrpSpPr>
        <p:grpSpPr>
          <a:xfrm>
            <a:off x="3700351" y="3584693"/>
            <a:ext cx="946619" cy="1112130"/>
            <a:chOff x="2790313" y="2649181"/>
            <a:chExt cx="946619" cy="1112130"/>
          </a:xfrm>
        </p:grpSpPr>
        <p:sp>
          <p:nvSpPr>
            <p:cNvPr id="34" name="TextBox 33"/>
            <p:cNvSpPr txBox="1"/>
            <p:nvPr/>
          </p:nvSpPr>
          <p:spPr>
            <a:xfrm>
              <a:off x="2790313" y="3515090"/>
              <a:ext cx="94448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00" b="1" i="1" dirty="0" smtClean="0">
                  <a:solidFill>
                    <a:srgbClr val="FF0000"/>
                  </a:solidFill>
                </a:rPr>
                <a:t>2</a:t>
              </a:r>
              <a:r>
                <a:rPr lang="ko-KR" altLang="en-US" sz="1000" b="1" i="1" dirty="0" smtClean="0">
                  <a:solidFill>
                    <a:srgbClr val="FF0000"/>
                  </a:solidFill>
                </a:rPr>
                <a:t>번영상 위치</a:t>
              </a:r>
              <a:endParaRPr lang="ko-KR" altLang="en-US" sz="1000" b="1" i="1" dirty="0">
                <a:solidFill>
                  <a:srgbClr val="FF0000"/>
                </a:solidFill>
              </a:endParaRPr>
            </a:p>
          </p:txBody>
        </p:sp>
        <p:sp>
          <p:nvSpPr>
            <p:cNvPr id="36" name="모서리가 둥근 직사각형 35"/>
            <p:cNvSpPr/>
            <p:nvPr/>
          </p:nvSpPr>
          <p:spPr>
            <a:xfrm>
              <a:off x="3606592" y="2649181"/>
              <a:ext cx="130340" cy="148269"/>
            </a:xfrm>
            <a:prstGeom prst="roundRect">
              <a:avLst/>
            </a:prstGeom>
            <a:noFill/>
            <a:ln w="12700"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b="1"/>
            </a:p>
          </p:txBody>
        </p:sp>
        <p:cxnSp>
          <p:nvCxnSpPr>
            <p:cNvPr id="37" name="꺾인 연결선 36"/>
            <p:cNvCxnSpPr>
              <a:stCxn id="36" idx="2"/>
              <a:endCxn id="34" idx="0"/>
            </p:cNvCxnSpPr>
            <p:nvPr/>
          </p:nvCxnSpPr>
          <p:spPr>
            <a:xfrm rot="5400000">
              <a:off x="3108340" y="2951668"/>
              <a:ext cx="717640" cy="409204"/>
            </a:xfrm>
            <a:prstGeom prst="bentConnector3">
              <a:avLst>
                <a:gd name="adj1" fmla="val 50000"/>
              </a:avLst>
            </a:prstGeom>
            <a:ln w="127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1" name="TextBox 50"/>
          <p:cNvSpPr txBox="1"/>
          <p:nvPr/>
        </p:nvSpPr>
        <p:spPr>
          <a:xfrm>
            <a:off x="5004048" y="2950056"/>
            <a:ext cx="12715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b="1" dirty="0" smtClean="0"/>
              <a:t>프레임 액션 규칙</a:t>
            </a:r>
            <a:endParaRPr lang="ko-KR" altLang="en-US" sz="1100" b="1" dirty="0"/>
          </a:p>
        </p:txBody>
      </p:sp>
      <p:sp>
        <p:nvSpPr>
          <p:cNvPr id="52" name="TextBox 51"/>
          <p:cNvSpPr txBox="1"/>
          <p:nvPr/>
        </p:nvSpPr>
        <p:spPr>
          <a:xfrm>
            <a:off x="5004048" y="3211666"/>
            <a:ext cx="4032448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900" dirty="0" smtClean="0"/>
              <a:t>- </a:t>
            </a:r>
            <a:r>
              <a:rPr lang="en-US" altLang="ko-KR" sz="900" dirty="0"/>
              <a:t>1</a:t>
            </a:r>
            <a:r>
              <a:rPr lang="ko-KR" altLang="en-US" sz="900" dirty="0"/>
              <a:t>번 영상이 위치하는 전 프레임에 액션스크립트 삽입</a:t>
            </a:r>
            <a:r>
              <a:rPr lang="en-US" altLang="ko-KR" sz="900" dirty="0"/>
              <a:t/>
            </a:r>
            <a:br>
              <a:rPr lang="en-US" altLang="ko-KR" sz="900" dirty="0"/>
            </a:br>
            <a:r>
              <a:rPr lang="en-US" altLang="ko-KR" sz="900" dirty="0"/>
              <a:t>    _</a:t>
            </a:r>
            <a:r>
              <a:rPr lang="en-US" altLang="ko-KR" sz="900" dirty="0" err="1"/>
              <a:t>root.medicalTotalNum</a:t>
            </a:r>
            <a:r>
              <a:rPr lang="en-US" altLang="ko-KR" sz="900" dirty="0"/>
              <a:t> = </a:t>
            </a:r>
            <a:r>
              <a:rPr lang="en-US" altLang="ko-KR" sz="900" dirty="0" smtClean="0"/>
              <a:t>2; </a:t>
            </a:r>
            <a:r>
              <a:rPr lang="en-US" altLang="ko-KR" sz="900" dirty="0"/>
              <a:t>//</a:t>
            </a:r>
            <a:r>
              <a:rPr lang="ko-KR" altLang="en-US" sz="900" dirty="0"/>
              <a:t>진료하기 영상 총 개수</a:t>
            </a:r>
            <a:r>
              <a:rPr lang="en-US" altLang="ko-KR" sz="900" dirty="0"/>
              <a:t/>
            </a:r>
            <a:br>
              <a:rPr lang="en-US" altLang="ko-KR" sz="900" dirty="0"/>
            </a:br>
            <a:r>
              <a:rPr lang="en-US" altLang="ko-KR" sz="900" dirty="0"/>
              <a:t>    _</a:t>
            </a:r>
            <a:r>
              <a:rPr lang="en-US" altLang="ko-KR" sz="900" dirty="0" err="1"/>
              <a:t>root.medicalNum</a:t>
            </a:r>
            <a:r>
              <a:rPr lang="en-US" altLang="ko-KR" sz="900" dirty="0"/>
              <a:t> = 1;       //</a:t>
            </a:r>
            <a:r>
              <a:rPr lang="ko-KR" altLang="en-US" sz="900" dirty="0"/>
              <a:t>진료하기 첫 번째 영상</a:t>
            </a:r>
            <a:endParaRPr lang="en-US" altLang="ko-KR" sz="900" dirty="0"/>
          </a:p>
          <a:p>
            <a:pPr>
              <a:lnSpc>
                <a:spcPct val="150000"/>
              </a:lnSpc>
            </a:pPr>
            <a:r>
              <a:rPr lang="en-US" altLang="ko-KR" sz="900" dirty="0" smtClean="0">
                <a:latin typeface="+mj-lt"/>
              </a:rPr>
              <a:t/>
            </a:r>
            <a:br>
              <a:rPr lang="en-US" altLang="ko-KR" sz="900" dirty="0" smtClean="0">
                <a:latin typeface="+mj-lt"/>
              </a:rPr>
            </a:br>
            <a:r>
              <a:rPr lang="en-US" altLang="ko-KR" sz="900" dirty="0" smtClean="0">
                <a:latin typeface="+mj-lt"/>
              </a:rPr>
              <a:t>- 2</a:t>
            </a:r>
            <a:r>
              <a:rPr lang="ko-KR" altLang="en-US" sz="900" dirty="0" smtClean="0">
                <a:latin typeface="+mj-lt"/>
              </a:rPr>
              <a:t>번 영상이 위치하는 프레임의 전 프레임에 액션스크립트 삽입</a:t>
            </a:r>
            <a:r>
              <a:rPr lang="en-US" altLang="ko-KR" sz="900" dirty="0" smtClean="0">
                <a:latin typeface="+mj-lt"/>
              </a:rPr>
              <a:t/>
            </a:r>
            <a:br>
              <a:rPr lang="en-US" altLang="ko-KR" sz="900" dirty="0" smtClean="0">
                <a:latin typeface="+mj-lt"/>
              </a:rPr>
            </a:br>
            <a:r>
              <a:rPr lang="en-US" altLang="ko-KR" sz="900" dirty="0">
                <a:latin typeface="+mj-lt"/>
              </a:rPr>
              <a:t>_</a:t>
            </a:r>
            <a:r>
              <a:rPr lang="en-US" altLang="ko-KR" sz="900" dirty="0" err="1">
                <a:latin typeface="+mj-lt"/>
              </a:rPr>
              <a:t>root.medicalNum</a:t>
            </a:r>
            <a:r>
              <a:rPr lang="en-US" altLang="ko-KR" sz="900" dirty="0">
                <a:latin typeface="+mj-lt"/>
              </a:rPr>
              <a:t> = </a:t>
            </a:r>
            <a:r>
              <a:rPr lang="en-US" altLang="ko-KR" sz="900" dirty="0" smtClean="0">
                <a:latin typeface="+mj-lt"/>
              </a:rPr>
              <a:t>2;</a:t>
            </a:r>
            <a:r>
              <a:rPr lang="en-US" altLang="ko-KR" sz="900" dirty="0">
                <a:latin typeface="+mj-lt"/>
              </a:rPr>
              <a:t>	//</a:t>
            </a:r>
            <a:r>
              <a:rPr lang="ko-KR" altLang="en-US" sz="900" dirty="0">
                <a:latin typeface="+mj-lt"/>
              </a:rPr>
              <a:t>진료하기 </a:t>
            </a:r>
            <a:r>
              <a:rPr lang="ko-KR" altLang="en-US" sz="900" dirty="0" smtClean="0">
                <a:latin typeface="+mj-lt"/>
              </a:rPr>
              <a:t>두 </a:t>
            </a:r>
            <a:r>
              <a:rPr lang="ko-KR" altLang="en-US" sz="900" dirty="0">
                <a:latin typeface="+mj-lt"/>
              </a:rPr>
              <a:t>번째 </a:t>
            </a:r>
            <a:r>
              <a:rPr lang="ko-KR" altLang="en-US" sz="900" dirty="0" smtClean="0">
                <a:latin typeface="+mj-lt"/>
              </a:rPr>
              <a:t>영상</a:t>
            </a:r>
            <a:endParaRPr lang="en-US" altLang="ko-KR" sz="9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95511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565" y="1196752"/>
            <a:ext cx="5313414" cy="298055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95536" y="476672"/>
            <a:ext cx="20456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err="1" smtClean="0"/>
              <a:t>flv</a:t>
            </a:r>
            <a:r>
              <a:rPr lang="en-US" altLang="ko-KR" dirty="0" smtClean="0"/>
              <a:t> load </a:t>
            </a:r>
            <a:r>
              <a:rPr lang="ko-KR" altLang="en-US" dirty="0" smtClean="0"/>
              <a:t>규칙 안내</a:t>
            </a:r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267744" y="4293096"/>
            <a:ext cx="224773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b="1" dirty="0" smtClean="0"/>
              <a:t>&lt;root. movPop.mov </a:t>
            </a:r>
            <a:r>
              <a:rPr lang="ko-KR" altLang="en-US" sz="1000" b="1" dirty="0" smtClean="0"/>
              <a:t>프레임 구조</a:t>
            </a:r>
            <a:r>
              <a:rPr lang="en-US" altLang="ko-KR" sz="1000" b="1" dirty="0" smtClean="0"/>
              <a:t>&gt;</a:t>
            </a:r>
            <a:endParaRPr lang="ko-KR" altLang="en-US" sz="10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71446" y="4530610"/>
            <a:ext cx="13628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b="1" dirty="0" smtClean="0"/>
              <a:t>액션스크립트 유지</a:t>
            </a:r>
            <a:endParaRPr lang="ko-KR" altLang="en-US" sz="11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171446" y="4792220"/>
            <a:ext cx="454457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000" dirty="0" smtClean="0"/>
              <a:t>1. #include "../../common/as/FlvControll.as“ </a:t>
            </a:r>
            <a:r>
              <a:rPr lang="ko-KR" altLang="en-US" sz="1000" dirty="0" smtClean="0"/>
              <a:t>파일로드</a:t>
            </a:r>
            <a:endParaRPr lang="en-US" altLang="ko-KR" sz="1000" dirty="0" smtClean="0"/>
          </a:p>
          <a:p>
            <a:pPr>
              <a:lnSpc>
                <a:spcPct val="150000"/>
              </a:lnSpc>
            </a:pPr>
            <a:r>
              <a:rPr lang="en-US" altLang="ko-KR" sz="1000" dirty="0" smtClean="0"/>
              <a:t>2. </a:t>
            </a:r>
            <a:r>
              <a:rPr lang="en-US" altLang="ko-KR" sz="1000" dirty="0" err="1" smtClean="0"/>
              <a:t>movieShow</a:t>
            </a:r>
            <a:r>
              <a:rPr lang="en-US" altLang="ko-KR" sz="1000" dirty="0" smtClean="0"/>
              <a:t>(0); =&gt; </a:t>
            </a:r>
            <a:r>
              <a:rPr lang="ko-KR" altLang="en-US" sz="1000" dirty="0" smtClean="0"/>
              <a:t>괄호 안의 숫자로 영상의 순서 결정 </a:t>
            </a:r>
            <a:r>
              <a:rPr lang="en-US" altLang="ko-KR" sz="1000" dirty="0" smtClean="0"/>
              <a:t>(0, 1, 2…..n)</a:t>
            </a:r>
            <a:endParaRPr lang="ko-KR" altLang="en-US" sz="1000" dirty="0"/>
          </a:p>
        </p:txBody>
      </p:sp>
      <p:sp>
        <p:nvSpPr>
          <p:cNvPr id="12" name="TextBox 11"/>
          <p:cNvSpPr txBox="1"/>
          <p:nvPr/>
        </p:nvSpPr>
        <p:spPr>
          <a:xfrm>
            <a:off x="171446" y="5471646"/>
            <a:ext cx="82426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b="1" dirty="0" err="1" smtClean="0"/>
              <a:t>flv</a:t>
            </a:r>
            <a:r>
              <a:rPr lang="en-US" altLang="ko-KR" sz="1100" b="1" dirty="0" smtClean="0"/>
              <a:t> </a:t>
            </a:r>
            <a:r>
              <a:rPr lang="ko-KR" altLang="en-US" sz="1100" b="1" dirty="0" err="1" smtClean="0"/>
              <a:t>네이밍</a:t>
            </a:r>
            <a:endParaRPr lang="ko-KR" altLang="en-US" sz="11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171446" y="5733256"/>
            <a:ext cx="454457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000" dirty="0" smtClean="0"/>
              <a:t>1. chapter + </a:t>
            </a:r>
            <a:r>
              <a:rPr lang="en-US" altLang="ko-KR" sz="1000" dirty="0"/>
              <a:t>_page + </a:t>
            </a:r>
            <a:r>
              <a:rPr lang="en-US" altLang="ko-KR" sz="1000" dirty="0" smtClean="0"/>
              <a:t>n </a:t>
            </a:r>
            <a:r>
              <a:rPr lang="en-US" altLang="ko-KR" sz="1000" dirty="0"/>
              <a:t>+ '.</a:t>
            </a:r>
            <a:r>
              <a:rPr lang="en-US" altLang="ko-KR" sz="1000" dirty="0" err="1"/>
              <a:t>flv</a:t>
            </a:r>
            <a:r>
              <a:rPr lang="en-US" altLang="ko-KR" sz="1000" dirty="0"/>
              <a:t>'</a:t>
            </a:r>
            <a:endParaRPr lang="ko-KR" altLang="en-US" sz="1000" dirty="0"/>
          </a:p>
        </p:txBody>
      </p:sp>
      <p:sp>
        <p:nvSpPr>
          <p:cNvPr id="14" name="모서리가 둥근 직사각형 13"/>
          <p:cNvSpPr/>
          <p:nvPr/>
        </p:nvSpPr>
        <p:spPr>
          <a:xfrm>
            <a:off x="524332" y="3573016"/>
            <a:ext cx="118491" cy="148269"/>
          </a:xfrm>
          <a:prstGeom prst="roundRect">
            <a:avLst/>
          </a:prstGeom>
          <a:noFill/>
          <a:ln w="127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b="1"/>
          </a:p>
        </p:txBody>
      </p:sp>
      <p:cxnSp>
        <p:nvCxnSpPr>
          <p:cNvPr id="15" name="꺾인 연결선 14"/>
          <p:cNvCxnSpPr>
            <a:stCxn id="14" idx="3"/>
            <a:endCxn id="11" idx="0"/>
          </p:cNvCxnSpPr>
          <p:nvPr/>
        </p:nvCxnSpPr>
        <p:spPr>
          <a:xfrm>
            <a:off x="642823" y="3647151"/>
            <a:ext cx="1800908" cy="1145069"/>
          </a:xfrm>
          <a:prstGeom prst="bentConnector2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59536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442036"/>
            <a:ext cx="3209925" cy="2209800"/>
          </a:xfrm>
          <a:prstGeom prst="rect">
            <a:avLst/>
          </a:prstGeom>
        </p:spPr>
      </p:pic>
      <p:pic>
        <p:nvPicPr>
          <p:cNvPr id="6" name="그림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3927" y="1442036"/>
            <a:ext cx="3258897" cy="2209800"/>
          </a:xfrm>
          <a:prstGeom prst="rect">
            <a:avLst/>
          </a:prstGeom>
        </p:spPr>
      </p:pic>
      <p:sp>
        <p:nvSpPr>
          <p:cNvPr id="7" name="모서리가 둥근 직사각형 6"/>
          <p:cNvSpPr/>
          <p:nvPr/>
        </p:nvSpPr>
        <p:spPr>
          <a:xfrm>
            <a:off x="1547664" y="3221027"/>
            <a:ext cx="1512168" cy="216024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모서리가 둥근 직사각형 7"/>
          <p:cNvSpPr/>
          <p:nvPr/>
        </p:nvSpPr>
        <p:spPr>
          <a:xfrm>
            <a:off x="5518351" y="2306132"/>
            <a:ext cx="1512168" cy="216024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2" name="직선 화살표 연결선 11"/>
          <p:cNvCxnSpPr>
            <a:endCxn id="7" idx="2"/>
          </p:cNvCxnSpPr>
          <p:nvPr/>
        </p:nvCxnSpPr>
        <p:spPr>
          <a:xfrm flipH="1" flipV="1">
            <a:off x="2303748" y="3437051"/>
            <a:ext cx="1116124" cy="1821409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화살표 연결선 12"/>
          <p:cNvCxnSpPr>
            <a:endCxn id="8" idx="2"/>
          </p:cNvCxnSpPr>
          <p:nvPr/>
        </p:nvCxnSpPr>
        <p:spPr>
          <a:xfrm flipV="1">
            <a:off x="3419872" y="2522156"/>
            <a:ext cx="2854563" cy="276108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139952" y="4869160"/>
            <a:ext cx="29129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/>
              <a:t>무비클립 </a:t>
            </a:r>
            <a:r>
              <a:rPr lang="en-US" altLang="ko-KR" dirty="0" smtClean="0"/>
              <a:t>replace</a:t>
            </a:r>
            <a:r>
              <a:rPr lang="ko-KR" altLang="en-US" dirty="0" smtClean="0"/>
              <a:t>해주세요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395536" y="476672"/>
            <a:ext cx="4286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err="1" smtClean="0"/>
              <a:t>flv</a:t>
            </a:r>
            <a:r>
              <a:rPr lang="en-US" altLang="ko-KR" dirty="0" smtClean="0"/>
              <a:t> </a:t>
            </a:r>
            <a:r>
              <a:rPr lang="ko-KR" altLang="en-US" dirty="0" smtClean="0"/>
              <a:t>플레이어 타임표시</a:t>
            </a:r>
            <a:r>
              <a:rPr lang="en-US" altLang="ko-KR" dirty="0" smtClean="0"/>
              <a:t>, replay </a:t>
            </a:r>
            <a:r>
              <a:rPr lang="ko-KR" altLang="en-US" dirty="0" smtClean="0"/>
              <a:t>버튼 추가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9053739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350</TotalTime>
  <Words>179</Words>
  <Application>Microsoft Office PowerPoint</Application>
  <PresentationFormat>화면 슬라이드 쇼(4:3)</PresentationFormat>
  <Paragraphs>26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DEV01</dc:creator>
  <cp:lastModifiedBy>DEV01</cp:lastModifiedBy>
  <cp:revision>29</cp:revision>
  <dcterms:created xsi:type="dcterms:W3CDTF">2015-10-20T03:16:05Z</dcterms:created>
  <dcterms:modified xsi:type="dcterms:W3CDTF">2015-10-20T09:54:35Z</dcterms:modified>
</cp:coreProperties>
</file>